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Lst>
  <p:notesMasterIdLst>
    <p:notesMasterId r:id="rId55"/>
  </p:notesMasterIdLst>
  <p:handoutMasterIdLst>
    <p:handoutMasterId r:id="rId56"/>
  </p:handoutMasterIdLst>
  <p:sldIdLst>
    <p:sldId id="256" r:id="rId3"/>
    <p:sldId id="263" r:id="rId4"/>
    <p:sldId id="280" r:id="rId5"/>
    <p:sldId id="339" r:id="rId6"/>
    <p:sldId id="319" r:id="rId7"/>
    <p:sldId id="291" r:id="rId8"/>
    <p:sldId id="344" r:id="rId9"/>
    <p:sldId id="284" r:id="rId10"/>
    <p:sldId id="295" r:id="rId11"/>
    <p:sldId id="294" r:id="rId12"/>
    <p:sldId id="293" r:id="rId13"/>
    <p:sldId id="270" r:id="rId14"/>
    <p:sldId id="296" r:id="rId15"/>
    <p:sldId id="273" r:id="rId16"/>
    <p:sldId id="345" r:id="rId17"/>
    <p:sldId id="346" r:id="rId18"/>
    <p:sldId id="271" r:id="rId19"/>
    <p:sldId id="347" r:id="rId20"/>
    <p:sldId id="276" r:id="rId21"/>
    <p:sldId id="320" r:id="rId22"/>
    <p:sldId id="322" r:id="rId23"/>
    <p:sldId id="323" r:id="rId24"/>
    <p:sldId id="324" r:id="rId25"/>
    <p:sldId id="348" r:id="rId26"/>
    <p:sldId id="328" r:id="rId27"/>
    <p:sldId id="332" r:id="rId28"/>
    <p:sldId id="333" r:id="rId29"/>
    <p:sldId id="351" r:id="rId30"/>
    <p:sldId id="349" r:id="rId31"/>
    <p:sldId id="352" r:id="rId32"/>
    <p:sldId id="350" r:id="rId33"/>
    <p:sldId id="326" r:id="rId34"/>
    <p:sldId id="327" r:id="rId35"/>
    <p:sldId id="340" r:id="rId36"/>
    <p:sldId id="355" r:id="rId37"/>
    <p:sldId id="281" r:id="rId38"/>
    <p:sldId id="358" r:id="rId39"/>
    <p:sldId id="365" r:id="rId40"/>
    <p:sldId id="374" r:id="rId41"/>
    <p:sldId id="341" r:id="rId42"/>
    <p:sldId id="369" r:id="rId43"/>
    <p:sldId id="367" r:id="rId44"/>
    <p:sldId id="366" r:id="rId45"/>
    <p:sldId id="368" r:id="rId46"/>
    <p:sldId id="370" r:id="rId47"/>
    <p:sldId id="371" r:id="rId48"/>
    <p:sldId id="372" r:id="rId49"/>
    <p:sldId id="373" r:id="rId50"/>
    <p:sldId id="311" r:id="rId51"/>
    <p:sldId id="302" r:id="rId52"/>
    <p:sldId id="342" r:id="rId53"/>
    <p:sldId id="375" r:id="rId54"/>
  </p:sldIdLst>
  <p:sldSz cx="9144000" cy="6858000" type="screen4x3"/>
  <p:notesSz cx="6805613" cy="99441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F0101"/>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2574" autoAdjust="0"/>
    <p:restoredTop sz="80287" autoAdjust="0"/>
  </p:normalViewPr>
  <p:slideViewPr>
    <p:cSldViewPr>
      <p:cViewPr>
        <p:scale>
          <a:sx n="75" d="100"/>
          <a:sy n="75" d="100"/>
        </p:scale>
        <p:origin x="-142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918"/>
    </p:cViewPr>
  </p:sorterViewPr>
  <p:notesViewPr>
    <p:cSldViewPr>
      <p:cViewPr varScale="1">
        <p:scale>
          <a:sx n="51" d="100"/>
          <a:sy n="51" d="100"/>
        </p:scale>
        <p:origin x="-2958" y="-96"/>
      </p:cViewPr>
      <p:guideLst>
        <p:guide orient="horz" pos="3132"/>
        <p:guide pos="2144"/>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575" cy="496888"/>
          </a:xfrm>
          <a:prstGeom prst="rect">
            <a:avLst/>
          </a:prstGeom>
        </p:spPr>
        <p:txBody>
          <a:bodyPr vert="horz" lIns="91422" tIns="45710" rIns="91422" bIns="45710" rtlCol="0"/>
          <a:lstStyle>
            <a:lvl1pPr algn="l">
              <a:defRPr sz="1200">
                <a:latin typeface="Arial" charset="0"/>
                <a:cs typeface="Arial" charset="0"/>
              </a:defRPr>
            </a:lvl1pPr>
          </a:lstStyle>
          <a:p>
            <a:pPr>
              <a:defRPr/>
            </a:pPr>
            <a:endParaRPr lang="fr-FR"/>
          </a:p>
        </p:txBody>
      </p:sp>
      <p:sp>
        <p:nvSpPr>
          <p:cNvPr id="3" name="Espace réservé de la date 2"/>
          <p:cNvSpPr>
            <a:spLocks noGrp="1"/>
          </p:cNvSpPr>
          <p:nvPr>
            <p:ph type="dt" sz="quarter" idx="1"/>
          </p:nvPr>
        </p:nvSpPr>
        <p:spPr>
          <a:xfrm>
            <a:off x="3854450" y="0"/>
            <a:ext cx="2949575" cy="496888"/>
          </a:xfrm>
          <a:prstGeom prst="rect">
            <a:avLst/>
          </a:prstGeom>
        </p:spPr>
        <p:txBody>
          <a:bodyPr vert="horz" lIns="91422" tIns="45710" rIns="91422" bIns="45710" rtlCol="0"/>
          <a:lstStyle>
            <a:lvl1pPr algn="r">
              <a:defRPr sz="1200">
                <a:latin typeface="Arial" charset="0"/>
                <a:cs typeface="Arial" charset="0"/>
              </a:defRPr>
            </a:lvl1pPr>
          </a:lstStyle>
          <a:p>
            <a:pPr>
              <a:defRPr/>
            </a:pPr>
            <a:fld id="{7BEF51FF-1032-4429-93D2-D41CA2F5A23D}" type="datetimeFigureOut">
              <a:rPr lang="fr-FR"/>
              <a:pPr>
                <a:defRPr/>
              </a:pPr>
              <a:t>09/10/2010</a:t>
            </a:fld>
            <a:endParaRPr lang="fr-FR"/>
          </a:p>
        </p:txBody>
      </p:sp>
      <p:sp>
        <p:nvSpPr>
          <p:cNvPr id="4" name="Espace réservé du pied de page 3"/>
          <p:cNvSpPr>
            <a:spLocks noGrp="1"/>
          </p:cNvSpPr>
          <p:nvPr>
            <p:ph type="ftr" sz="quarter" idx="2"/>
          </p:nvPr>
        </p:nvSpPr>
        <p:spPr>
          <a:xfrm>
            <a:off x="0" y="9445625"/>
            <a:ext cx="2949575" cy="496888"/>
          </a:xfrm>
          <a:prstGeom prst="rect">
            <a:avLst/>
          </a:prstGeom>
        </p:spPr>
        <p:txBody>
          <a:bodyPr vert="horz" lIns="91422" tIns="45710" rIns="91422" bIns="45710" rtlCol="0" anchor="b"/>
          <a:lstStyle>
            <a:lvl1pPr algn="l">
              <a:defRPr sz="1200">
                <a:latin typeface="Arial" charset="0"/>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854450" y="9445625"/>
            <a:ext cx="2949575" cy="496888"/>
          </a:xfrm>
          <a:prstGeom prst="rect">
            <a:avLst/>
          </a:prstGeom>
        </p:spPr>
        <p:txBody>
          <a:bodyPr vert="horz" lIns="91422" tIns="45710" rIns="91422" bIns="45710" rtlCol="0" anchor="b"/>
          <a:lstStyle>
            <a:lvl1pPr algn="r">
              <a:defRPr sz="1200">
                <a:latin typeface="Arial" charset="0"/>
                <a:cs typeface="Arial" charset="0"/>
              </a:defRPr>
            </a:lvl1pPr>
          </a:lstStyle>
          <a:p>
            <a:pPr>
              <a:defRPr/>
            </a:pPr>
            <a:fld id="{66E814C2-15F0-49CE-8535-B431C698BD31}" type="slidenum">
              <a:rPr lang="fr-FR"/>
              <a:pPr>
                <a:defRP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defRPr sz="1200">
                <a:latin typeface="Arial" charset="0"/>
                <a:cs typeface="+mn-cs"/>
              </a:defRPr>
            </a:lvl1pPr>
          </a:lstStyle>
          <a:p>
            <a:pPr>
              <a:defRPr/>
            </a:pPr>
            <a:endParaRPr lang="fr-FR"/>
          </a:p>
        </p:txBody>
      </p:sp>
      <p:sp>
        <p:nvSpPr>
          <p:cNvPr id="75779" name="Rectangle 3"/>
          <p:cNvSpPr>
            <a:spLocks noGrp="1" noChangeArrowheads="1"/>
          </p:cNvSpPr>
          <p:nvPr>
            <p:ph type="dt" idx="1"/>
          </p:nvPr>
        </p:nvSpPr>
        <p:spPr bwMode="auto">
          <a:xfrm>
            <a:off x="3854450" y="0"/>
            <a:ext cx="2949575" cy="496888"/>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lgn="r">
              <a:defRPr sz="1200">
                <a:latin typeface="Arial" charset="0"/>
                <a:cs typeface="+mn-cs"/>
              </a:defRPr>
            </a:lvl1pPr>
          </a:lstStyle>
          <a:p>
            <a:pPr>
              <a:defRPr/>
            </a:pPr>
            <a:endParaRPr lang="fr-FR"/>
          </a:p>
        </p:txBody>
      </p:sp>
      <p:sp>
        <p:nvSpPr>
          <p:cNvPr id="29700" name="Rectangle 4"/>
          <p:cNvSpPr>
            <a:spLocks noGrp="1" noRot="1" noChangeAspect="1" noChangeArrowheads="1" noTextEdit="1"/>
          </p:cNvSpPr>
          <p:nvPr>
            <p:ph type="sldImg" idx="2"/>
          </p:nvPr>
        </p:nvSpPr>
        <p:spPr bwMode="auto">
          <a:xfrm>
            <a:off x="917575" y="746125"/>
            <a:ext cx="4972050" cy="3730625"/>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681038" y="4722813"/>
            <a:ext cx="5443537" cy="4475162"/>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5782" name="Rectangle 6"/>
          <p:cNvSpPr>
            <a:spLocks noGrp="1" noChangeArrowheads="1"/>
          </p:cNvSpPr>
          <p:nvPr>
            <p:ph type="ftr" sz="quarter" idx="4"/>
          </p:nvPr>
        </p:nvSpPr>
        <p:spPr bwMode="auto">
          <a:xfrm>
            <a:off x="0" y="9445625"/>
            <a:ext cx="2949575" cy="496888"/>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defRPr sz="1200">
                <a:latin typeface="Arial" charset="0"/>
                <a:cs typeface="+mn-cs"/>
              </a:defRPr>
            </a:lvl1pPr>
          </a:lstStyle>
          <a:p>
            <a:pPr>
              <a:defRPr/>
            </a:pPr>
            <a:endParaRPr lang="fr-FR"/>
          </a:p>
        </p:txBody>
      </p:sp>
      <p:sp>
        <p:nvSpPr>
          <p:cNvPr id="75783" name="Rectangle 7"/>
          <p:cNvSpPr>
            <a:spLocks noGrp="1" noChangeArrowheads="1"/>
          </p:cNvSpPr>
          <p:nvPr>
            <p:ph type="sldNum" sz="quarter" idx="5"/>
          </p:nvPr>
        </p:nvSpPr>
        <p:spPr bwMode="auto">
          <a:xfrm>
            <a:off x="3854450" y="9445625"/>
            <a:ext cx="2949575" cy="496888"/>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lgn="r">
              <a:defRPr sz="1200">
                <a:latin typeface="Arial" charset="0"/>
                <a:cs typeface="+mn-cs"/>
              </a:defRPr>
            </a:lvl1pPr>
          </a:lstStyle>
          <a:p>
            <a:pPr>
              <a:defRPr/>
            </a:pPr>
            <a:fld id="{5C2E88B3-ED78-44A6-977B-2DC46871D5C8}" type="slidenum">
              <a:rPr lang="fr-FR"/>
              <a:pPr>
                <a:defRPr/>
              </a:pPr>
              <a:t>‹#›</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e l'image des diapositives 1"/>
          <p:cNvSpPr>
            <a:spLocks noGrp="1" noRot="1" noChangeAspect="1" noTextEdit="1"/>
          </p:cNvSpPr>
          <p:nvPr>
            <p:ph type="sldImg"/>
          </p:nvPr>
        </p:nvSpPr>
        <p:spPr>
          <a:ln/>
        </p:spPr>
      </p:sp>
      <p:sp>
        <p:nvSpPr>
          <p:cNvPr id="3277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10954C14-28C8-46F7-BD2F-5C40B0C582F5}" type="slidenum">
              <a:rPr lang="fr-FR" smtClean="0"/>
              <a:pPr>
                <a:defRPr/>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Espace réservé de l'image des diapositives 1"/>
          <p:cNvSpPr>
            <a:spLocks noGrp="1" noRot="1" noChangeAspect="1" noTextEdit="1"/>
          </p:cNvSpPr>
          <p:nvPr>
            <p:ph type="sldImg"/>
          </p:nvPr>
        </p:nvSpPr>
        <p:spPr>
          <a:ln/>
        </p:spPr>
      </p:sp>
      <p:sp>
        <p:nvSpPr>
          <p:cNvPr id="51202" name="Espace réservé des commentaires 2"/>
          <p:cNvSpPr>
            <a:spLocks noGrp="1"/>
          </p:cNvSpPr>
          <p:nvPr>
            <p:ph type="body" idx="1"/>
          </p:nvPr>
        </p:nvSpPr>
        <p:spPr>
          <a:noFill/>
          <a:ln/>
        </p:spPr>
        <p:txBody>
          <a:bodyPr/>
          <a:lstStyle/>
          <a:p>
            <a:r>
              <a:rPr lang="fr-FR" smtClean="0"/>
              <a:t>Allers et retours au pluriel ! Attention à ne pas en faire trop une étape de négociation, mais une étape descriptive</a:t>
            </a:r>
          </a:p>
          <a:p>
            <a:r>
              <a:rPr lang="fr-FR" smtClean="0"/>
              <a:t>Si les fiches de poste n’existent pas, leur élaboration peut-être dirigée par la notion de fonctions. Par exemple, </a:t>
            </a:r>
          </a:p>
          <a:p>
            <a:r>
              <a:rPr lang="fr-FR" smtClean="0"/>
              <a:t>Personnels de secrétariat de direction d’un cycle</a:t>
            </a:r>
          </a:p>
          <a:p>
            <a:pPr lvl="1"/>
            <a:r>
              <a:rPr lang="fr-FR" smtClean="0"/>
              <a:t>Fonction d’accueil, 26</a:t>
            </a:r>
          </a:p>
          <a:p>
            <a:pPr lvl="1"/>
            <a:r>
              <a:rPr lang="fr-FR" smtClean="0"/>
              <a:t>Fonction secrétariat élèves et familles, 27</a:t>
            </a:r>
          </a:p>
          <a:p>
            <a:pPr lvl="1"/>
            <a:r>
              <a:rPr lang="fr-FR" smtClean="0"/>
              <a:t>Fonction secrétariat pédagogique et gestion des enseignants, 28, 29</a:t>
            </a:r>
          </a:p>
          <a:p>
            <a:pPr lvl="1"/>
            <a:r>
              <a:rPr lang="fr-FR" smtClean="0"/>
              <a:t>Fonction secrétariat général, 30</a:t>
            </a:r>
          </a:p>
          <a:p>
            <a:pPr lvl="1"/>
            <a:r>
              <a:rPr lang="fr-FR" smtClean="0"/>
              <a:t>Fonction secrétariat de direction, 33</a:t>
            </a:r>
          </a:p>
          <a:p>
            <a:r>
              <a:rPr lang="fr-FR" smtClean="0"/>
              <a:t>Dans ces fonctions, je vais lister les tâches (photographie du poste tenu par le salarié)</a:t>
            </a:r>
          </a:p>
          <a:p>
            <a:r>
              <a:rPr lang="fr-FR" smtClean="0"/>
              <a:t>Je ne comprends pas la 3</a:t>
            </a:r>
            <a:r>
              <a:rPr lang="fr-FR" baseline="30000" smtClean="0"/>
              <a:t>ème</a:t>
            </a:r>
            <a:r>
              <a:rPr lang="fr-FR" smtClean="0"/>
              <a:t> puce, le reclassement tient compte de la photographie du poste tenu, d’où les critères classant.</a:t>
            </a:r>
          </a:p>
          <a:p>
            <a:r>
              <a:rPr lang="fr-FR" smtClean="0"/>
              <a:t>D’où pour moi, les deux étapes ne sont pas simultanées:</a:t>
            </a:r>
          </a:p>
          <a:p>
            <a:r>
              <a:rPr lang="fr-FR" smtClean="0"/>
              <a:t>Premièrement: fiche de poste à valider</a:t>
            </a:r>
          </a:p>
          <a:p>
            <a:r>
              <a:rPr lang="fr-FR" smtClean="0"/>
              <a:t>Deuxièmement: reclassement</a:t>
            </a:r>
          </a:p>
          <a:p>
            <a:pPr lvl="1"/>
            <a:endParaRPr lang="fr-FR" smtClean="0"/>
          </a:p>
        </p:txBody>
      </p:sp>
      <p:sp>
        <p:nvSpPr>
          <p:cNvPr id="39940" name="Espace réservé du numéro de diapositive 3"/>
          <p:cNvSpPr>
            <a:spLocks noGrp="1"/>
          </p:cNvSpPr>
          <p:nvPr>
            <p:ph type="sldNum" sz="quarter" idx="5"/>
          </p:nvPr>
        </p:nvSpPr>
        <p:spPr/>
        <p:txBody>
          <a:bodyPr/>
          <a:lstStyle/>
          <a:p>
            <a:pPr>
              <a:defRPr/>
            </a:pPr>
            <a:fld id="{7EBE13CE-3DEF-47D4-A469-CC80B8926408}" type="slidenum">
              <a:rPr lang="fr-FR" smtClean="0"/>
              <a:pPr>
                <a:defRPr/>
              </a:pPr>
              <a:t>10</a:t>
            </a:fld>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Espace réservé de l'image des diapositives 1"/>
          <p:cNvSpPr>
            <a:spLocks noGrp="1" noRot="1" noChangeAspect="1" noTextEdit="1"/>
          </p:cNvSpPr>
          <p:nvPr>
            <p:ph type="sldImg"/>
          </p:nvPr>
        </p:nvSpPr>
        <p:spPr>
          <a:ln/>
        </p:spPr>
      </p:sp>
      <p:sp>
        <p:nvSpPr>
          <p:cNvPr id="5325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040D5E5E-B6F7-4A6A-ADC1-2ECC9885B425}" type="slidenum">
              <a:rPr lang="fr-FR" smtClean="0"/>
              <a:pPr>
                <a:defRPr/>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Espace réservé de l'image des diapositives 1"/>
          <p:cNvSpPr>
            <a:spLocks noGrp="1" noRot="1" noChangeAspect="1" noTextEdit="1"/>
          </p:cNvSpPr>
          <p:nvPr>
            <p:ph type="sldImg"/>
          </p:nvPr>
        </p:nvSpPr>
        <p:spPr>
          <a:ln/>
        </p:spPr>
      </p:sp>
      <p:sp>
        <p:nvSpPr>
          <p:cNvPr id="55298" name="Espace réservé des commentaires 2"/>
          <p:cNvSpPr>
            <a:spLocks noGrp="1"/>
          </p:cNvSpPr>
          <p:nvPr>
            <p:ph type="body" idx="1"/>
          </p:nvPr>
        </p:nvSpPr>
        <p:spPr>
          <a:noFill/>
          <a:ln/>
        </p:spPr>
        <p:txBody>
          <a:bodyPr/>
          <a:lstStyle/>
          <a:p>
            <a:r>
              <a:rPr lang="fr-FR" smtClean="0"/>
              <a:t>La plurifonctionnalité ne doit-elle pas faire référence aux familles ?</a:t>
            </a:r>
          </a:p>
        </p:txBody>
      </p:sp>
      <p:sp>
        <p:nvSpPr>
          <p:cNvPr id="40964" name="Espace réservé du numéro de diapositive 3"/>
          <p:cNvSpPr>
            <a:spLocks noGrp="1"/>
          </p:cNvSpPr>
          <p:nvPr>
            <p:ph type="sldNum" sz="quarter" idx="5"/>
          </p:nvPr>
        </p:nvSpPr>
        <p:spPr/>
        <p:txBody>
          <a:bodyPr/>
          <a:lstStyle/>
          <a:p>
            <a:pPr>
              <a:defRPr/>
            </a:pPr>
            <a:fld id="{270C5D98-A5DF-419A-845D-857537898033}" type="slidenum">
              <a:rPr lang="fr-FR" smtClean="0"/>
              <a:pPr>
                <a:defRPr/>
              </a:pPr>
              <a:t>12</a:t>
            </a:fld>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noTextEdit="1"/>
          </p:cNvSpPr>
          <p:nvPr>
            <p:ph type="sldImg"/>
          </p:nvPr>
        </p:nvSpPr>
        <p:spPr>
          <a:ln/>
        </p:spPr>
      </p:sp>
      <p:sp>
        <p:nvSpPr>
          <p:cNvPr id="57346" name="Espace réservé des commentaires 2"/>
          <p:cNvSpPr>
            <a:spLocks noGrp="1"/>
          </p:cNvSpPr>
          <p:nvPr>
            <p:ph type="body" idx="1"/>
          </p:nvPr>
        </p:nvSpPr>
        <p:spPr>
          <a:noFill/>
          <a:ln/>
        </p:spPr>
        <p:txBody>
          <a:bodyPr/>
          <a:lstStyle/>
          <a:p>
            <a:r>
              <a:rPr lang="fr-FR" smtClean="0"/>
              <a:t>Ici la plurifonctionnalité renvoie à l’appartenance à plusieurs strates.</a:t>
            </a:r>
          </a:p>
        </p:txBody>
      </p:sp>
      <p:sp>
        <p:nvSpPr>
          <p:cNvPr id="41988" name="Espace réservé du numéro de diapositive 3"/>
          <p:cNvSpPr>
            <a:spLocks noGrp="1"/>
          </p:cNvSpPr>
          <p:nvPr>
            <p:ph type="sldNum" sz="quarter" idx="5"/>
          </p:nvPr>
        </p:nvSpPr>
        <p:spPr/>
        <p:txBody>
          <a:bodyPr/>
          <a:lstStyle/>
          <a:p>
            <a:pPr>
              <a:defRPr/>
            </a:pPr>
            <a:fld id="{DBDC46DB-9D8A-40B8-B9B3-375140A49660}" type="slidenum">
              <a:rPr lang="fr-FR" smtClean="0"/>
              <a:pPr>
                <a:defRPr/>
              </a:pPr>
              <a:t>13</a:t>
            </a:fld>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Espace réservé de l'image des diapositives 1"/>
          <p:cNvSpPr>
            <a:spLocks noGrp="1" noRot="1" noChangeAspect="1" noTextEdit="1"/>
          </p:cNvSpPr>
          <p:nvPr>
            <p:ph type="sldImg"/>
          </p:nvPr>
        </p:nvSpPr>
        <p:spPr>
          <a:ln/>
        </p:spPr>
      </p:sp>
      <p:sp>
        <p:nvSpPr>
          <p:cNvPr id="5939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F99C8565-7218-41A3-AB7D-ACE4C75961D5}" type="slidenum">
              <a:rPr lang="fr-FR" smtClean="0"/>
              <a:pPr>
                <a:defRPr/>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Espace réservé de l'image des diapositives 1"/>
          <p:cNvSpPr>
            <a:spLocks noGrp="1" noRot="1" noChangeAspect="1" noTextEdit="1"/>
          </p:cNvSpPr>
          <p:nvPr>
            <p:ph type="sldImg"/>
          </p:nvPr>
        </p:nvSpPr>
        <p:spPr>
          <a:ln/>
        </p:spPr>
      </p:sp>
      <p:sp>
        <p:nvSpPr>
          <p:cNvPr id="6144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C6F01886-BCA6-449F-BBE1-C3EA742D593E}" type="slidenum">
              <a:rPr lang="fr-FR" smtClean="0"/>
              <a:pPr>
                <a:defRPr/>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Espace réservé de l'image des diapositives 1"/>
          <p:cNvSpPr>
            <a:spLocks noGrp="1" noRot="1" noChangeAspect="1" noTextEdit="1"/>
          </p:cNvSpPr>
          <p:nvPr>
            <p:ph type="sldImg"/>
          </p:nvPr>
        </p:nvSpPr>
        <p:spPr>
          <a:ln/>
        </p:spPr>
      </p:sp>
      <p:sp>
        <p:nvSpPr>
          <p:cNvPr id="6349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55245445-55AB-4A4C-87AE-331ED50064AD}" type="slidenum">
              <a:rPr lang="fr-FR" smtClean="0"/>
              <a:pPr>
                <a:defRPr/>
              </a:pPr>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Espace réservé de l'image des diapositives 1"/>
          <p:cNvSpPr>
            <a:spLocks noGrp="1" noRot="1" noChangeAspect="1" noTextEdit="1"/>
          </p:cNvSpPr>
          <p:nvPr>
            <p:ph type="sldImg"/>
          </p:nvPr>
        </p:nvSpPr>
        <p:spPr>
          <a:ln/>
        </p:spPr>
      </p:sp>
      <p:sp>
        <p:nvSpPr>
          <p:cNvPr id="6553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9E5879E-9115-4550-8C80-6E54C8F90BDD}" type="slidenum">
              <a:rPr lang="fr-FR" smtClean="0"/>
              <a:pPr>
                <a:defRPr/>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Espace réservé de l'image des diapositives 1"/>
          <p:cNvSpPr>
            <a:spLocks noGrp="1" noRot="1" noChangeAspect="1" noTextEdit="1"/>
          </p:cNvSpPr>
          <p:nvPr>
            <p:ph type="sldImg"/>
          </p:nvPr>
        </p:nvSpPr>
        <p:spPr>
          <a:ln/>
        </p:spPr>
      </p:sp>
      <p:sp>
        <p:nvSpPr>
          <p:cNvPr id="6758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2C09BD4E-AF19-4815-A4CF-1F36CF9D51EB}" type="slidenum">
              <a:rPr lang="fr-FR" smtClean="0"/>
              <a:pPr>
                <a:defRPr/>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Espace réservé de l'image des diapositives 1"/>
          <p:cNvSpPr>
            <a:spLocks noGrp="1" noRot="1" noChangeAspect="1" noTextEdit="1"/>
          </p:cNvSpPr>
          <p:nvPr>
            <p:ph type="sldImg"/>
          </p:nvPr>
        </p:nvSpPr>
        <p:spPr>
          <a:ln/>
        </p:spPr>
      </p:sp>
      <p:sp>
        <p:nvSpPr>
          <p:cNvPr id="7065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85F21F1-BB9D-4426-A480-898B2EF61274}" type="slidenum">
              <a:rPr lang="fr-FR" smtClean="0"/>
              <a:pPr>
                <a:defRPr/>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Espace réservé de l'image des diapositives 1"/>
          <p:cNvSpPr>
            <a:spLocks noGrp="1" noRot="1" noChangeAspect="1" noTextEdit="1"/>
          </p:cNvSpPr>
          <p:nvPr>
            <p:ph type="sldImg"/>
          </p:nvPr>
        </p:nvSpPr>
        <p:spPr>
          <a:ln/>
        </p:spPr>
      </p:sp>
      <p:sp>
        <p:nvSpPr>
          <p:cNvPr id="3481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10C71F4E-6913-49B1-8BEE-FC5688953255}" type="slidenum">
              <a:rPr lang="fr-FR" smtClean="0"/>
              <a:pPr>
                <a:defRPr/>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Espace réservé de l'image des diapositives 1"/>
          <p:cNvSpPr>
            <a:spLocks noGrp="1" noRot="1" noChangeAspect="1" noTextEdit="1"/>
          </p:cNvSpPr>
          <p:nvPr>
            <p:ph type="sldImg"/>
          </p:nvPr>
        </p:nvSpPr>
        <p:spPr>
          <a:ln/>
        </p:spPr>
      </p:sp>
      <p:sp>
        <p:nvSpPr>
          <p:cNvPr id="7270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3B6C79A-3A7B-470C-AE40-C7C594B5C945}" type="slidenum">
              <a:rPr lang="fr-FR" smtClean="0"/>
              <a:pPr>
                <a:defRPr/>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Espace réservé de l'image des diapositives 1"/>
          <p:cNvSpPr>
            <a:spLocks noGrp="1" noRot="1" noChangeAspect="1" noTextEdit="1"/>
          </p:cNvSpPr>
          <p:nvPr>
            <p:ph type="sldImg"/>
          </p:nvPr>
        </p:nvSpPr>
        <p:spPr>
          <a:ln/>
        </p:spPr>
      </p:sp>
      <p:sp>
        <p:nvSpPr>
          <p:cNvPr id="7475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E2F886EC-B7AF-4FDE-A725-5358C2DD0490}" type="slidenum">
              <a:rPr lang="fr-FR" smtClean="0"/>
              <a:pPr>
                <a:defRPr/>
              </a:pPr>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Espace réservé de l'image des diapositives 1"/>
          <p:cNvSpPr>
            <a:spLocks noGrp="1" noRot="1" noChangeAspect="1" noTextEdit="1"/>
          </p:cNvSpPr>
          <p:nvPr>
            <p:ph type="sldImg"/>
          </p:nvPr>
        </p:nvSpPr>
        <p:spPr>
          <a:ln/>
        </p:spPr>
      </p:sp>
      <p:sp>
        <p:nvSpPr>
          <p:cNvPr id="7680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16FDA907-2A9B-47B0-B926-47782AA94C5B}" type="slidenum">
              <a:rPr lang="fr-FR" smtClean="0"/>
              <a:pPr>
                <a:defRPr/>
              </a:pPr>
              <a:t>22</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Espace réservé de l'image des diapositives 1"/>
          <p:cNvSpPr>
            <a:spLocks noGrp="1" noRot="1" noChangeAspect="1" noTextEdit="1"/>
          </p:cNvSpPr>
          <p:nvPr>
            <p:ph type="sldImg"/>
          </p:nvPr>
        </p:nvSpPr>
        <p:spPr>
          <a:ln/>
        </p:spPr>
      </p:sp>
      <p:sp>
        <p:nvSpPr>
          <p:cNvPr id="7885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9D43DBF0-7FCF-4D8E-BC62-04E0C25E5E4A}" type="slidenum">
              <a:rPr lang="fr-FR" smtClean="0"/>
              <a:pPr>
                <a:defRPr/>
              </a:pPr>
              <a:t>23</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Espace réservé de l'image des diapositives 1"/>
          <p:cNvSpPr>
            <a:spLocks noGrp="1" noRot="1" noChangeAspect="1" noTextEdit="1"/>
          </p:cNvSpPr>
          <p:nvPr>
            <p:ph type="sldImg"/>
          </p:nvPr>
        </p:nvSpPr>
        <p:spPr>
          <a:ln/>
        </p:spPr>
      </p:sp>
      <p:sp>
        <p:nvSpPr>
          <p:cNvPr id="8089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47E76178-02B6-4D6D-942C-C0A745665817}" type="slidenum">
              <a:rPr lang="fr-FR" smtClean="0"/>
              <a:pPr>
                <a:defRPr/>
              </a:pPr>
              <a:t>24</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Espace réservé de l'image des diapositives 1"/>
          <p:cNvSpPr>
            <a:spLocks noGrp="1" noRot="1" noChangeAspect="1" noTextEdit="1"/>
          </p:cNvSpPr>
          <p:nvPr>
            <p:ph type="sldImg"/>
          </p:nvPr>
        </p:nvSpPr>
        <p:spPr>
          <a:ln/>
        </p:spPr>
      </p:sp>
      <p:sp>
        <p:nvSpPr>
          <p:cNvPr id="8294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796E4AC2-2221-42AA-93B7-B8CB0A104E2C}" type="slidenum">
              <a:rPr lang="fr-FR" smtClean="0"/>
              <a:pPr>
                <a:defRPr/>
              </a:pPr>
              <a:t>25</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Espace réservé de l'image des diapositives 1"/>
          <p:cNvSpPr>
            <a:spLocks noGrp="1" noRot="1" noChangeAspect="1" noTextEdit="1"/>
          </p:cNvSpPr>
          <p:nvPr>
            <p:ph type="sldImg"/>
          </p:nvPr>
        </p:nvSpPr>
        <p:spPr>
          <a:ln/>
        </p:spPr>
      </p:sp>
      <p:sp>
        <p:nvSpPr>
          <p:cNvPr id="8499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B8B6B186-776C-4ABC-B163-D3B37529EE68}" type="slidenum">
              <a:rPr lang="fr-FR" smtClean="0"/>
              <a:pPr>
                <a:defRPr/>
              </a:pPr>
              <a:t>26</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Espace réservé de l'image des diapositives 1"/>
          <p:cNvSpPr>
            <a:spLocks noGrp="1" noRot="1" noChangeAspect="1" noTextEdit="1"/>
          </p:cNvSpPr>
          <p:nvPr>
            <p:ph type="sldImg"/>
          </p:nvPr>
        </p:nvSpPr>
        <p:spPr>
          <a:ln/>
        </p:spPr>
      </p:sp>
      <p:sp>
        <p:nvSpPr>
          <p:cNvPr id="8704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F2671BFF-A03E-4C0A-A3CA-2C3C69557B37}" type="slidenum">
              <a:rPr lang="fr-FR" smtClean="0"/>
              <a:pPr>
                <a:defRPr/>
              </a:pPr>
              <a:t>27</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Espace réservé de l'image des diapositives 1"/>
          <p:cNvSpPr>
            <a:spLocks noGrp="1" noRot="1" noChangeAspect="1" noTextEdit="1"/>
          </p:cNvSpPr>
          <p:nvPr>
            <p:ph type="sldImg"/>
          </p:nvPr>
        </p:nvSpPr>
        <p:spPr>
          <a:ln/>
        </p:spPr>
      </p:sp>
      <p:sp>
        <p:nvSpPr>
          <p:cNvPr id="8909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9AE4A2EF-32E2-4487-B6FE-A0C8BDF9F7D8}" type="slidenum">
              <a:rPr lang="fr-FR" smtClean="0"/>
              <a:pPr>
                <a:defRPr/>
              </a:pPr>
              <a:t>28</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Espace réservé de l'image des diapositives 1"/>
          <p:cNvSpPr>
            <a:spLocks noGrp="1" noRot="1" noChangeAspect="1" noTextEdit="1"/>
          </p:cNvSpPr>
          <p:nvPr>
            <p:ph type="sldImg"/>
          </p:nvPr>
        </p:nvSpPr>
        <p:spPr>
          <a:ln/>
        </p:spPr>
      </p:sp>
      <p:sp>
        <p:nvSpPr>
          <p:cNvPr id="9113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0E91304C-BB4E-4911-A455-FE38E6F6ABE9}" type="slidenum">
              <a:rPr lang="fr-FR" smtClean="0"/>
              <a:pPr>
                <a:defRPr/>
              </a:pPr>
              <a:t>29</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Espace réservé de l'image des diapositives 1"/>
          <p:cNvSpPr>
            <a:spLocks noGrp="1" noRot="1" noChangeAspect="1" noTextEdit="1"/>
          </p:cNvSpPr>
          <p:nvPr>
            <p:ph type="sldImg"/>
          </p:nvPr>
        </p:nvSpPr>
        <p:spPr>
          <a:ln/>
        </p:spPr>
      </p:sp>
      <p:sp>
        <p:nvSpPr>
          <p:cNvPr id="3686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BD871313-6EAF-49AF-9B94-6C5475ACB026}" type="slidenum">
              <a:rPr lang="fr-FR" smtClean="0"/>
              <a:pPr>
                <a:defRPr/>
              </a:pPr>
              <a:t>3</a:t>
            </a:fld>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Espace réservé de l'image des diapositives 1"/>
          <p:cNvSpPr>
            <a:spLocks noGrp="1" noRot="1" noChangeAspect="1" noTextEdit="1"/>
          </p:cNvSpPr>
          <p:nvPr>
            <p:ph type="sldImg"/>
          </p:nvPr>
        </p:nvSpPr>
        <p:spPr>
          <a:ln/>
        </p:spPr>
      </p:sp>
      <p:sp>
        <p:nvSpPr>
          <p:cNvPr id="9318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ECFE780C-DBE8-47CE-B56C-E1535508CB4B}" type="slidenum">
              <a:rPr lang="fr-FR" smtClean="0"/>
              <a:pPr>
                <a:defRPr/>
              </a:pPr>
              <a:t>30</a:t>
            </a:fld>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Espace réservé de l'image des diapositives 1"/>
          <p:cNvSpPr>
            <a:spLocks noGrp="1" noRot="1" noChangeAspect="1" noTextEdit="1"/>
          </p:cNvSpPr>
          <p:nvPr>
            <p:ph type="sldImg"/>
          </p:nvPr>
        </p:nvSpPr>
        <p:spPr>
          <a:ln/>
        </p:spPr>
      </p:sp>
      <p:sp>
        <p:nvSpPr>
          <p:cNvPr id="9523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25A9C92A-28BB-4DAE-A21D-AC9D7AA1B39D}" type="slidenum">
              <a:rPr lang="fr-FR" smtClean="0"/>
              <a:pPr>
                <a:defRPr/>
              </a:pPr>
              <a:t>31</a:t>
            </a:fld>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Espace réservé de l'image des diapositives 1"/>
          <p:cNvSpPr>
            <a:spLocks noGrp="1" noRot="1" noChangeAspect="1" noTextEdit="1"/>
          </p:cNvSpPr>
          <p:nvPr>
            <p:ph type="sldImg"/>
          </p:nvPr>
        </p:nvSpPr>
        <p:spPr>
          <a:ln/>
        </p:spPr>
      </p:sp>
      <p:sp>
        <p:nvSpPr>
          <p:cNvPr id="9728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7C2F2BCF-F688-4D77-A464-801907FF6546}" type="slidenum">
              <a:rPr lang="fr-FR" smtClean="0"/>
              <a:pPr>
                <a:defRPr/>
              </a:pPr>
              <a:t>32</a:t>
            </a:fld>
            <a:endParaRPr lang="fr-F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Espace réservé de l'image des diapositives 1"/>
          <p:cNvSpPr>
            <a:spLocks noGrp="1" noRot="1" noChangeAspect="1" noTextEdit="1"/>
          </p:cNvSpPr>
          <p:nvPr>
            <p:ph type="sldImg"/>
          </p:nvPr>
        </p:nvSpPr>
        <p:spPr>
          <a:ln/>
        </p:spPr>
      </p:sp>
      <p:sp>
        <p:nvSpPr>
          <p:cNvPr id="9933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DEAA4D8-1D4B-45DC-97F8-BD522E764E78}" type="slidenum">
              <a:rPr lang="fr-FR" smtClean="0"/>
              <a:pPr>
                <a:defRPr/>
              </a:pPr>
              <a:t>33</a:t>
            </a:fld>
            <a:endParaRPr lang="fr-F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Espace réservé de l'image des diapositives 1"/>
          <p:cNvSpPr>
            <a:spLocks noGrp="1" noRot="1" noChangeAspect="1" noTextEdit="1"/>
          </p:cNvSpPr>
          <p:nvPr>
            <p:ph type="sldImg"/>
          </p:nvPr>
        </p:nvSpPr>
        <p:spPr>
          <a:ln/>
        </p:spPr>
      </p:sp>
      <p:sp>
        <p:nvSpPr>
          <p:cNvPr id="10137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5048D55F-C9CD-46EC-9E45-87E9901BC3C2}" type="slidenum">
              <a:rPr lang="fr-FR" smtClean="0"/>
              <a:pPr>
                <a:defRPr/>
              </a:pPr>
              <a:t>34</a:t>
            </a:fld>
            <a:endParaRPr lang="fr-F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Espace réservé de l'image des diapositives 1"/>
          <p:cNvSpPr>
            <a:spLocks noGrp="1" noRot="1" noChangeAspect="1" noTextEdit="1"/>
          </p:cNvSpPr>
          <p:nvPr>
            <p:ph type="sldImg"/>
          </p:nvPr>
        </p:nvSpPr>
        <p:spPr>
          <a:ln/>
        </p:spPr>
      </p:sp>
      <p:sp>
        <p:nvSpPr>
          <p:cNvPr id="10342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E5CDFF80-9FB3-42BD-8951-8A05D8A5CC98}" type="slidenum">
              <a:rPr lang="fr-FR" smtClean="0"/>
              <a:pPr>
                <a:defRPr/>
              </a:pPr>
              <a:t>35</a:t>
            </a:fld>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Espace réservé de l'image des diapositives 1"/>
          <p:cNvSpPr>
            <a:spLocks noGrp="1" noRot="1" noChangeAspect="1" noTextEdit="1"/>
          </p:cNvSpPr>
          <p:nvPr>
            <p:ph type="sldImg"/>
          </p:nvPr>
        </p:nvSpPr>
        <p:spPr>
          <a:ln/>
        </p:spPr>
      </p:sp>
      <p:sp>
        <p:nvSpPr>
          <p:cNvPr id="10547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696704DC-AEDD-4935-986C-799DC2E85628}" type="slidenum">
              <a:rPr lang="fr-FR" smtClean="0"/>
              <a:pPr>
                <a:defRPr/>
              </a:pPr>
              <a:t>36</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Espace réservé de l'image des diapositives 1"/>
          <p:cNvSpPr>
            <a:spLocks noGrp="1" noRot="1" noChangeAspect="1" noTextEdit="1"/>
          </p:cNvSpPr>
          <p:nvPr>
            <p:ph type="sldImg"/>
          </p:nvPr>
        </p:nvSpPr>
        <p:spPr>
          <a:ln/>
        </p:spPr>
      </p:sp>
      <p:sp>
        <p:nvSpPr>
          <p:cNvPr id="10752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363C397B-D2BC-45D7-8358-47A33AFA654D}" type="slidenum">
              <a:rPr lang="fr-FR" smtClean="0"/>
              <a:pPr>
                <a:defRPr/>
              </a:pPr>
              <a:t>37</a:t>
            </a:fld>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Espace réservé de l'image des diapositives 1"/>
          <p:cNvSpPr>
            <a:spLocks noGrp="1" noRot="1" noChangeAspect="1" noTextEdit="1"/>
          </p:cNvSpPr>
          <p:nvPr>
            <p:ph type="sldImg"/>
          </p:nvPr>
        </p:nvSpPr>
        <p:spPr>
          <a:ln/>
        </p:spPr>
      </p:sp>
      <p:sp>
        <p:nvSpPr>
          <p:cNvPr id="10957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40BC82A9-02B3-44E7-80DF-FEB1C9066D92}" type="slidenum">
              <a:rPr lang="fr-FR" smtClean="0"/>
              <a:pPr>
                <a:defRPr/>
              </a:pPr>
              <a:t>38</a:t>
            </a:fld>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Espace réservé de l'image des diapositives 1"/>
          <p:cNvSpPr>
            <a:spLocks noGrp="1" noRot="1" noChangeAspect="1" noTextEdit="1"/>
          </p:cNvSpPr>
          <p:nvPr>
            <p:ph type="sldImg"/>
          </p:nvPr>
        </p:nvSpPr>
        <p:spPr>
          <a:ln/>
        </p:spPr>
      </p:sp>
      <p:sp>
        <p:nvSpPr>
          <p:cNvPr id="11161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A4B3FE4-6F68-4BB4-B114-464D63576BDC}" type="slidenum">
              <a:rPr lang="fr-FR" smtClean="0"/>
              <a:pPr>
                <a:defRPr/>
              </a:pPr>
              <a:t>39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e l'image des diapositives 1"/>
          <p:cNvSpPr>
            <a:spLocks noGrp="1" noRot="1" noChangeAspect="1" noTextEdit="1"/>
          </p:cNvSpPr>
          <p:nvPr>
            <p:ph type="sldImg"/>
          </p:nvPr>
        </p:nvSpPr>
        <p:spPr>
          <a:ln/>
        </p:spPr>
      </p:sp>
      <p:sp>
        <p:nvSpPr>
          <p:cNvPr id="3891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01EB9EBF-C1DE-4EBA-AB67-A5271139A873}" type="slidenum">
              <a:rPr lang="fr-FR" smtClean="0"/>
              <a:pPr>
                <a:defRPr/>
              </a:pPr>
              <a:t>4</a:t>
            </a:fld>
            <a:endParaRPr 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Espace réservé de l'image des diapositives 1"/>
          <p:cNvSpPr>
            <a:spLocks noGrp="1" noRot="1" noChangeAspect="1" noTextEdit="1"/>
          </p:cNvSpPr>
          <p:nvPr>
            <p:ph type="sldImg"/>
          </p:nvPr>
        </p:nvSpPr>
        <p:spPr>
          <a:ln/>
        </p:spPr>
      </p:sp>
      <p:sp>
        <p:nvSpPr>
          <p:cNvPr id="11366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4D50FFD3-2D4D-44F4-B27E-302D4FF49B61}" type="slidenum">
              <a:rPr lang="fr-FR" smtClean="0"/>
              <a:pPr>
                <a:defRPr/>
              </a:pPr>
              <a:t>40</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Espace réservé de l'image des diapositives 1"/>
          <p:cNvSpPr>
            <a:spLocks noGrp="1" noRot="1" noChangeAspect="1" noTextEdit="1"/>
          </p:cNvSpPr>
          <p:nvPr>
            <p:ph type="sldImg"/>
          </p:nvPr>
        </p:nvSpPr>
        <p:spPr>
          <a:ln/>
        </p:spPr>
      </p:sp>
      <p:sp>
        <p:nvSpPr>
          <p:cNvPr id="11571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E78B992E-BB22-4237-A84A-054364D8B7CB}" type="slidenum">
              <a:rPr lang="fr-FR" smtClean="0"/>
              <a:pPr>
                <a:defRPr/>
              </a:pPr>
              <a:t>41</a:t>
            </a:fld>
            <a:endParaRPr lang="fr-F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Espace réservé de l'image des diapositives 1"/>
          <p:cNvSpPr>
            <a:spLocks noGrp="1" noRot="1" noChangeAspect="1" noTextEdit="1"/>
          </p:cNvSpPr>
          <p:nvPr>
            <p:ph type="sldImg"/>
          </p:nvPr>
        </p:nvSpPr>
        <p:spPr>
          <a:ln/>
        </p:spPr>
      </p:sp>
      <p:sp>
        <p:nvSpPr>
          <p:cNvPr id="11776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53B2A635-6984-4362-9F5D-2ED81352B80C}" type="slidenum">
              <a:rPr lang="fr-FR" smtClean="0"/>
              <a:pPr>
                <a:defRPr/>
              </a:pPr>
              <a:t>42</a:t>
            </a:fld>
            <a:endParaRPr lang="fr-F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Espace réservé de l'image des diapositives 1"/>
          <p:cNvSpPr>
            <a:spLocks noGrp="1" noRot="1" noChangeAspect="1" noTextEdit="1"/>
          </p:cNvSpPr>
          <p:nvPr>
            <p:ph type="sldImg"/>
          </p:nvPr>
        </p:nvSpPr>
        <p:spPr>
          <a:ln/>
        </p:spPr>
      </p:sp>
      <p:sp>
        <p:nvSpPr>
          <p:cNvPr id="11981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5F0D830-4BE0-440C-89E4-B9D9E2241358}" type="slidenum">
              <a:rPr lang="fr-FR" smtClean="0"/>
              <a:pPr>
                <a:defRPr/>
              </a:pPr>
              <a:t>43</a:t>
            </a:fld>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Espace réservé de l'image des diapositives 1"/>
          <p:cNvSpPr>
            <a:spLocks noGrp="1" noRot="1" noChangeAspect="1" noTextEdit="1"/>
          </p:cNvSpPr>
          <p:nvPr>
            <p:ph type="sldImg"/>
          </p:nvPr>
        </p:nvSpPr>
        <p:spPr>
          <a:ln/>
        </p:spPr>
      </p:sp>
      <p:sp>
        <p:nvSpPr>
          <p:cNvPr id="12185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62C24C68-2276-4DF0-B9E8-ABC3B7C50E4C}" type="slidenum">
              <a:rPr lang="fr-FR" smtClean="0"/>
              <a:pPr>
                <a:defRPr/>
              </a:pPr>
              <a:t>44</a:t>
            </a:fld>
            <a:endParaRPr lang="fr-F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Espace réservé de l'image des diapositives 1"/>
          <p:cNvSpPr>
            <a:spLocks noGrp="1" noRot="1" noChangeAspect="1" noTextEdit="1"/>
          </p:cNvSpPr>
          <p:nvPr>
            <p:ph type="sldImg"/>
          </p:nvPr>
        </p:nvSpPr>
        <p:spPr>
          <a:ln/>
        </p:spPr>
      </p:sp>
      <p:sp>
        <p:nvSpPr>
          <p:cNvPr id="12390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0EF98E55-BF8C-4DF9-9576-C66022A7FE07}" type="slidenum">
              <a:rPr lang="fr-FR" smtClean="0"/>
              <a:pPr>
                <a:defRPr/>
              </a:pPr>
              <a:t>45</a:t>
            </a:fld>
            <a:endParaRPr lang="fr-F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Espace réservé de l'image des diapositives 1"/>
          <p:cNvSpPr>
            <a:spLocks noGrp="1" noRot="1" noChangeAspect="1" noTextEdit="1"/>
          </p:cNvSpPr>
          <p:nvPr>
            <p:ph type="sldImg"/>
          </p:nvPr>
        </p:nvSpPr>
        <p:spPr>
          <a:ln/>
        </p:spPr>
      </p:sp>
      <p:sp>
        <p:nvSpPr>
          <p:cNvPr id="12595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DAF7BF36-A2EC-4D7B-8E7B-61FCD2877E7D}" type="slidenum">
              <a:rPr lang="fr-FR" smtClean="0"/>
              <a:pPr>
                <a:defRPr/>
              </a:pPr>
              <a:t>46</a:t>
            </a:fld>
            <a:endParaRPr lang="fr-F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Espace réservé de l'image des diapositives 1"/>
          <p:cNvSpPr>
            <a:spLocks noGrp="1" noRot="1" noChangeAspect="1" noTextEdit="1"/>
          </p:cNvSpPr>
          <p:nvPr>
            <p:ph type="sldImg"/>
          </p:nvPr>
        </p:nvSpPr>
        <p:spPr>
          <a:ln/>
        </p:spPr>
      </p:sp>
      <p:sp>
        <p:nvSpPr>
          <p:cNvPr id="12800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DA199A3C-6018-46FF-AF3F-2C48A9E8CCA2}" type="slidenum">
              <a:rPr lang="fr-FR" smtClean="0"/>
              <a:pPr>
                <a:defRPr/>
              </a:pPr>
              <a:t>47</a:t>
            </a:fld>
            <a:endParaRPr lang="fr-F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Espace réservé de l'image des diapositives 1"/>
          <p:cNvSpPr>
            <a:spLocks noGrp="1" noRot="1" noChangeAspect="1" noTextEdit="1"/>
          </p:cNvSpPr>
          <p:nvPr>
            <p:ph type="sldImg"/>
          </p:nvPr>
        </p:nvSpPr>
        <p:spPr>
          <a:ln/>
        </p:spPr>
      </p:sp>
      <p:sp>
        <p:nvSpPr>
          <p:cNvPr id="130050"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65B6BD3-4251-4A3E-B0B4-657E3F34A390}" type="slidenum">
              <a:rPr lang="fr-FR" smtClean="0"/>
              <a:pPr>
                <a:defRPr/>
              </a:pPr>
              <a:t>48</a:t>
            </a:fld>
            <a:endParaRPr lang="fr-F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Espace réservé de l'image des diapositives 1"/>
          <p:cNvSpPr>
            <a:spLocks noGrp="1" noRot="1" noChangeAspect="1" noTextEdit="1"/>
          </p:cNvSpPr>
          <p:nvPr>
            <p:ph type="sldImg"/>
          </p:nvPr>
        </p:nvSpPr>
        <p:spPr>
          <a:ln/>
        </p:spPr>
      </p:sp>
      <p:sp>
        <p:nvSpPr>
          <p:cNvPr id="13209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A3F76D2B-AFF3-4A62-A503-77EAE14422FD}" type="slidenum">
              <a:rPr lang="fr-FR" smtClean="0"/>
              <a:pPr>
                <a:defRPr/>
              </a:pPr>
              <a:t>49</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noTextEdit="1"/>
          </p:cNvSpPr>
          <p:nvPr>
            <p:ph type="sldImg"/>
          </p:nvPr>
        </p:nvSpPr>
        <p:spPr>
          <a:ln/>
        </p:spPr>
      </p:sp>
      <p:sp>
        <p:nvSpPr>
          <p:cNvPr id="4096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8B120615-0292-4EB3-94BF-5B61589CD680}" type="slidenum">
              <a:rPr lang="fr-FR" smtClean="0"/>
              <a:pPr>
                <a:defRPr/>
              </a:pPr>
              <a:t>5</a:t>
            </a:fld>
            <a:endParaRPr lang="fr-F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Espace réservé de l'image des diapositives 1"/>
          <p:cNvSpPr>
            <a:spLocks noGrp="1" noRot="1" noChangeAspect="1" noTextEdit="1"/>
          </p:cNvSpPr>
          <p:nvPr>
            <p:ph type="sldImg"/>
          </p:nvPr>
        </p:nvSpPr>
        <p:spPr>
          <a:ln/>
        </p:spPr>
      </p:sp>
      <p:sp>
        <p:nvSpPr>
          <p:cNvPr id="134146"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F60E6347-8A67-4803-8304-B943E5188C4C}" type="slidenum">
              <a:rPr lang="fr-FR" smtClean="0"/>
              <a:pPr>
                <a:defRPr/>
              </a:pPr>
              <a:t>50</a:t>
            </a:fld>
            <a:endParaRPr lang="fr-F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Espace réservé de l'image des diapositives 1"/>
          <p:cNvSpPr>
            <a:spLocks noGrp="1" noRot="1" noChangeAspect="1" noTextEdit="1"/>
          </p:cNvSpPr>
          <p:nvPr>
            <p:ph type="sldImg"/>
          </p:nvPr>
        </p:nvSpPr>
        <p:spPr>
          <a:ln/>
        </p:spPr>
      </p:sp>
      <p:sp>
        <p:nvSpPr>
          <p:cNvPr id="136194"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32773866-B327-4ACC-AC80-1D412D5AF214}" type="slidenum">
              <a:rPr lang="fr-FR" smtClean="0"/>
              <a:pPr>
                <a:defRPr/>
              </a:pPr>
              <a:t>51</a:t>
            </a:fld>
            <a:endParaRPr lang="fr-F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Espace réservé de l'image des diapositives 1"/>
          <p:cNvSpPr>
            <a:spLocks noGrp="1" noRot="1" noChangeAspect="1" noTextEdit="1"/>
          </p:cNvSpPr>
          <p:nvPr>
            <p:ph type="sldImg"/>
          </p:nvPr>
        </p:nvSpPr>
        <p:spPr>
          <a:ln/>
        </p:spPr>
      </p:sp>
      <p:sp>
        <p:nvSpPr>
          <p:cNvPr id="138242"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0AE0A47B-8A9C-4610-A44B-2447C10DFD23}" type="slidenum">
              <a:rPr lang="fr-FR" smtClean="0"/>
              <a:pPr>
                <a:defRPr/>
              </a:pPr>
              <a:t>52</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Espace réservé de l'image des diapositives 1"/>
          <p:cNvSpPr>
            <a:spLocks noGrp="1" noRot="1" noChangeAspect="1" noTextEdit="1"/>
          </p:cNvSpPr>
          <p:nvPr>
            <p:ph type="sldImg"/>
          </p:nvPr>
        </p:nvSpPr>
        <p:spPr>
          <a:ln/>
        </p:spPr>
      </p:sp>
      <p:sp>
        <p:nvSpPr>
          <p:cNvPr id="43010" name="Espace réservé des commentaires 2"/>
          <p:cNvSpPr>
            <a:spLocks noGrp="1"/>
          </p:cNvSpPr>
          <p:nvPr>
            <p:ph type="body" idx="1"/>
          </p:nvPr>
        </p:nvSpPr>
        <p:spPr>
          <a:noFill/>
          <a:ln/>
        </p:spPr>
        <p:txBody>
          <a:bodyPr/>
          <a:lstStyle/>
          <a:p>
            <a:r>
              <a:rPr lang="fr-FR" smtClean="0"/>
              <a:t>Qu’entend-t-on par plurifonctionnalité car si cette notion renvoie aux fonctions définies dans le référentiel de fonctions, une majorité de nos personnels se retrouvera reconnu financièrement. Par exemple, chez moi:</a:t>
            </a:r>
          </a:p>
          <a:p>
            <a:r>
              <a:rPr lang="fr-FR" smtClean="0"/>
              <a:t>Secrétariat de direction de cycle :</a:t>
            </a:r>
          </a:p>
          <a:p>
            <a:pPr lvl="1"/>
            <a:r>
              <a:rPr lang="fr-FR" smtClean="0"/>
              <a:t>Fonction d’accueil, 26</a:t>
            </a:r>
          </a:p>
          <a:p>
            <a:pPr lvl="1"/>
            <a:r>
              <a:rPr lang="fr-FR" smtClean="0"/>
              <a:t>Fonction secrétariat élèves et familles, 27</a:t>
            </a:r>
          </a:p>
          <a:p>
            <a:pPr lvl="1"/>
            <a:r>
              <a:rPr lang="fr-FR" smtClean="0"/>
              <a:t>Fonction secrétariat pédagogique et gestion des enseignants, 28, 29</a:t>
            </a:r>
          </a:p>
          <a:p>
            <a:pPr lvl="1"/>
            <a:r>
              <a:rPr lang="fr-FR" smtClean="0"/>
              <a:t>Fonction secrétariat général, 30</a:t>
            </a:r>
          </a:p>
          <a:p>
            <a:pPr lvl="1"/>
            <a:r>
              <a:rPr lang="fr-FR" smtClean="0"/>
              <a:t>Fonction secrétariat de direction, 33</a:t>
            </a:r>
          </a:p>
          <a:p>
            <a:r>
              <a:rPr lang="fr-FR" smtClean="0"/>
              <a:t>Personnels éducatifs (ex cadres éducatifs)</a:t>
            </a:r>
          </a:p>
          <a:p>
            <a:pPr lvl="1"/>
            <a:r>
              <a:rPr lang="fr-FR" smtClean="0"/>
              <a:t>Fonction de sécurisation, 13</a:t>
            </a:r>
          </a:p>
          <a:p>
            <a:pPr lvl="1"/>
            <a:r>
              <a:rPr lang="fr-FR" smtClean="0"/>
              <a:t>Fonction de prise en charge d’un groupe d’élèves, 14</a:t>
            </a:r>
          </a:p>
          <a:p>
            <a:pPr lvl="1"/>
            <a:r>
              <a:rPr lang="fr-FR" smtClean="0"/>
              <a:t>Fonction d’animation, 15, 16</a:t>
            </a:r>
          </a:p>
          <a:p>
            <a:pPr lvl="1"/>
            <a:r>
              <a:rPr lang="fr-FR" smtClean="0"/>
              <a:t>Fonction prise en charge des élèves, 17, 18</a:t>
            </a:r>
          </a:p>
          <a:p>
            <a:pPr lvl="1"/>
            <a:r>
              <a:rPr lang="fr-FR" smtClean="0"/>
              <a:t>Fonction encadrement de la vie scolaire 19, 20</a:t>
            </a:r>
          </a:p>
          <a:p>
            <a:pPr lvl="1"/>
            <a:r>
              <a:rPr lang="fr-FR" smtClean="0"/>
              <a:t>Fonction secrétariat de la vie scolaire, 36</a:t>
            </a:r>
          </a:p>
          <a:p>
            <a:r>
              <a:rPr lang="fr-FR" smtClean="0"/>
              <a:t>Socle commun renvoie-t-il ici à famille ?</a:t>
            </a:r>
          </a:p>
          <a:p>
            <a:r>
              <a:rPr lang="fr-FR" smtClean="0"/>
              <a:t>Dans cette diapo, le premier item de la méthode relève de la fiche de poste</a:t>
            </a:r>
          </a:p>
        </p:txBody>
      </p:sp>
      <p:sp>
        <p:nvSpPr>
          <p:cNvPr id="36868" name="Espace réservé du numéro de diapositive 3"/>
          <p:cNvSpPr>
            <a:spLocks noGrp="1"/>
          </p:cNvSpPr>
          <p:nvPr>
            <p:ph type="sldNum" sz="quarter" idx="5"/>
          </p:nvPr>
        </p:nvSpPr>
        <p:spPr/>
        <p:txBody>
          <a:bodyPr/>
          <a:lstStyle/>
          <a:p>
            <a:pPr>
              <a:defRPr/>
            </a:pPr>
            <a:fld id="{34455E63-993B-4B68-A19A-30DB12D7A2E8}" type="slidenum">
              <a:rPr lang="fr-FR" smtClean="0"/>
              <a:pPr>
                <a:defRPr/>
              </a:pPr>
              <a:t>6</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Espace réservé de l'image des diapositives 1"/>
          <p:cNvSpPr>
            <a:spLocks noGrp="1" noRot="1" noChangeAspect="1" noTextEdit="1"/>
          </p:cNvSpPr>
          <p:nvPr>
            <p:ph type="sldImg"/>
          </p:nvPr>
        </p:nvSpPr>
        <p:spPr>
          <a:ln/>
        </p:spPr>
      </p:sp>
      <p:sp>
        <p:nvSpPr>
          <p:cNvPr id="45058" name="Espace réservé des commentaires 2"/>
          <p:cNvSpPr>
            <a:spLocks noGrp="1"/>
          </p:cNvSpPr>
          <p:nvPr>
            <p:ph type="body" idx="1"/>
          </p:nvPr>
        </p:nvSpPr>
        <p:spPr>
          <a:noFill/>
          <a:ln/>
        </p:spPr>
        <p:txBody>
          <a:bodyPr/>
          <a:lstStyle/>
          <a:p>
            <a:endParaRPr lang="fr-FR" smtClean="0"/>
          </a:p>
        </p:txBody>
      </p:sp>
      <p:sp>
        <p:nvSpPr>
          <p:cNvPr id="4" name="Espace réservé du numéro de diapositive 3"/>
          <p:cNvSpPr>
            <a:spLocks noGrp="1"/>
          </p:cNvSpPr>
          <p:nvPr>
            <p:ph type="sldNum" sz="quarter" idx="5"/>
          </p:nvPr>
        </p:nvSpPr>
        <p:spPr/>
        <p:txBody>
          <a:bodyPr/>
          <a:lstStyle/>
          <a:p>
            <a:pPr>
              <a:defRPr/>
            </a:pPr>
            <a:fld id="{DBDC7ADD-BA98-4A8D-8D45-CF232D142BA4}" type="slidenum">
              <a:rPr lang="fr-FR" smtClean="0"/>
              <a:pPr>
                <a:defRPr/>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Espace réservé de l'image des diapositives 1"/>
          <p:cNvSpPr>
            <a:spLocks noGrp="1" noRot="1" noChangeAspect="1" noTextEdit="1"/>
          </p:cNvSpPr>
          <p:nvPr>
            <p:ph type="sldImg"/>
          </p:nvPr>
        </p:nvSpPr>
        <p:spPr>
          <a:ln/>
        </p:spPr>
      </p:sp>
      <p:sp>
        <p:nvSpPr>
          <p:cNvPr id="47106" name="Espace réservé des commentaires 2"/>
          <p:cNvSpPr>
            <a:spLocks noGrp="1"/>
          </p:cNvSpPr>
          <p:nvPr>
            <p:ph type="body" idx="1"/>
          </p:nvPr>
        </p:nvSpPr>
        <p:spPr>
          <a:noFill/>
          <a:ln/>
        </p:spPr>
        <p:txBody>
          <a:bodyPr/>
          <a:lstStyle/>
          <a:p>
            <a:r>
              <a:rPr lang="fr-FR" smtClean="0"/>
              <a:t>1</a:t>
            </a:r>
            <a:r>
              <a:rPr lang="fr-FR" baseline="30000" smtClean="0"/>
              <a:t>ère</a:t>
            </a:r>
            <a:r>
              <a:rPr lang="fr-FR" smtClean="0"/>
              <a:t> puce: faut-il garder une énumération ouverte ? Quelle différence entre activités et tâches ?</a:t>
            </a:r>
          </a:p>
        </p:txBody>
      </p:sp>
      <p:sp>
        <p:nvSpPr>
          <p:cNvPr id="37892" name="Espace réservé du numéro de diapositive 3"/>
          <p:cNvSpPr>
            <a:spLocks noGrp="1"/>
          </p:cNvSpPr>
          <p:nvPr>
            <p:ph type="sldNum" sz="quarter" idx="5"/>
          </p:nvPr>
        </p:nvSpPr>
        <p:spPr/>
        <p:txBody>
          <a:bodyPr/>
          <a:lstStyle/>
          <a:p>
            <a:pPr>
              <a:defRPr/>
            </a:pPr>
            <a:fld id="{0061695F-364E-45B6-9C63-5B3B7C40509D}" type="slidenum">
              <a:rPr lang="fr-FR" smtClean="0"/>
              <a:pPr>
                <a:defRPr/>
              </a:pPr>
              <a:t>8</a:t>
            </a:fld>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Espace réservé de l'image des diapositives 1"/>
          <p:cNvSpPr>
            <a:spLocks noGrp="1" noRot="1" noChangeAspect="1" noTextEdit="1"/>
          </p:cNvSpPr>
          <p:nvPr>
            <p:ph type="sldImg"/>
          </p:nvPr>
        </p:nvSpPr>
        <p:spPr>
          <a:ln/>
        </p:spPr>
      </p:sp>
      <p:sp>
        <p:nvSpPr>
          <p:cNvPr id="49154" name="Espace réservé des commentaires 2"/>
          <p:cNvSpPr>
            <a:spLocks noGrp="1"/>
          </p:cNvSpPr>
          <p:nvPr>
            <p:ph type="body" idx="1"/>
          </p:nvPr>
        </p:nvSpPr>
        <p:spPr>
          <a:noFill/>
          <a:ln/>
        </p:spPr>
        <p:txBody>
          <a:bodyPr/>
          <a:lstStyle/>
          <a:p>
            <a:r>
              <a:rPr lang="fr-FR" smtClean="0"/>
              <a:t>1</a:t>
            </a:r>
            <a:r>
              <a:rPr lang="fr-FR" baseline="30000" smtClean="0"/>
              <a:t>ère</a:t>
            </a:r>
            <a:r>
              <a:rPr lang="fr-FR" smtClean="0"/>
              <a:t> puce: je préfère tâches à activités</a:t>
            </a:r>
          </a:p>
          <a:p>
            <a:r>
              <a:rPr lang="fr-FR" smtClean="0"/>
              <a:t>2</a:t>
            </a:r>
            <a:r>
              <a:rPr lang="fr-FR" baseline="30000" smtClean="0"/>
              <a:t>ème</a:t>
            </a:r>
            <a:r>
              <a:rPr lang="fr-FR" smtClean="0"/>
              <a:t> puce; ensemble renvoie vers quelle notion ? </a:t>
            </a:r>
          </a:p>
          <a:p>
            <a:r>
              <a:rPr lang="fr-FR" smtClean="0"/>
              <a:t>4</a:t>
            </a:r>
            <a:r>
              <a:rPr lang="fr-FR" baseline="30000" smtClean="0"/>
              <a:t>ème</a:t>
            </a:r>
            <a:r>
              <a:rPr lang="fr-FR" smtClean="0"/>
              <a:t> puce: c’est effectivement la situation la plus courante</a:t>
            </a:r>
          </a:p>
        </p:txBody>
      </p:sp>
      <p:sp>
        <p:nvSpPr>
          <p:cNvPr id="38916" name="Espace réservé du numéro de diapositive 3"/>
          <p:cNvSpPr>
            <a:spLocks noGrp="1"/>
          </p:cNvSpPr>
          <p:nvPr>
            <p:ph type="sldNum" sz="quarter" idx="5"/>
          </p:nvPr>
        </p:nvSpPr>
        <p:spPr/>
        <p:txBody>
          <a:bodyPr/>
          <a:lstStyle/>
          <a:p>
            <a:pPr>
              <a:defRPr/>
            </a:pPr>
            <a:fld id="{6AAE2A68-E989-4707-AFD2-FC5256F221F8}" type="slidenum">
              <a:rPr lang="fr-FR" smtClean="0"/>
              <a:pPr>
                <a:defRPr/>
              </a:pPr>
              <a:t>9</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fr-FR" sz="2400">
                <a:latin typeface="Times New Roman" pitchFamily="18" charset="0"/>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fr-FR" sz="2400">
                <a:latin typeface="Times New Roman" pitchFamily="18" charset="0"/>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fr-FR">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fr-FR">
                <a:cs typeface="+mn-cs"/>
              </a:endParaRPr>
            </a:p>
          </p:txBody>
        </p:sp>
      </p:grpSp>
      <p:sp>
        <p:nvSpPr>
          <p:cNvPr id="6042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fr-FR"/>
              <a:t>Cliquez pour modifier le style des sous-titres du masque</a:t>
            </a:r>
          </a:p>
        </p:txBody>
      </p:sp>
      <p:sp>
        <p:nvSpPr>
          <p:cNvPr id="6042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fr-FR"/>
              <a:t>Cliquez pour modifier le style du titre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fr-FR"/>
          </a:p>
        </p:txBody>
      </p:sp>
      <p:sp>
        <p:nvSpPr>
          <p:cNvPr id="11" name="Rectangle 10"/>
          <p:cNvSpPr>
            <a:spLocks noGrp="1" noChangeArrowheads="1"/>
          </p:cNvSpPr>
          <p:nvPr>
            <p:ph type="ftr" sz="quarter" idx="11"/>
          </p:nvPr>
        </p:nvSpPr>
        <p:spPr/>
        <p:txBody>
          <a:bodyPr/>
          <a:lstStyle>
            <a:lvl1pPr algn="r">
              <a:defRPr/>
            </a:lvl1pPr>
          </a:lstStyle>
          <a:p>
            <a:pPr>
              <a:defRPr/>
            </a:pPr>
            <a:endParaRPr lang="fr-FR"/>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E8B75981-BA5B-4424-8D2A-D2E60FB11F51}"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0808C00A-DE0D-4687-9C87-ACF5F53A1241}"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05600" y="762000"/>
            <a:ext cx="1981200" cy="532447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762000" y="762000"/>
            <a:ext cx="5791200" cy="53244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DD94ED96-5017-4802-A0C9-F68C951CB2CB}"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762000" y="762000"/>
            <a:ext cx="7924800" cy="53244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endParaRPr lang="fr-FR"/>
          </a:p>
        </p:txBody>
      </p:sp>
      <p:sp>
        <p:nvSpPr>
          <p:cNvPr id="4" name="Rectangle 12"/>
          <p:cNvSpPr>
            <a:spLocks noGrp="1" noChangeArrowheads="1"/>
          </p:cNvSpPr>
          <p:nvPr>
            <p:ph type="ftr" sz="quarter" idx="11"/>
          </p:nvPr>
        </p:nvSpPr>
        <p:spPr>
          <a:ln/>
        </p:spPr>
        <p:txBody>
          <a:bodyPr/>
          <a:lstStyle>
            <a:lvl1pPr>
              <a:defRPr/>
            </a:lvl1pPr>
          </a:lstStyle>
          <a:p>
            <a:pPr>
              <a:defRPr/>
            </a:pP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039DDD80-462D-491D-BFC2-254A6710BC7C}" type="slidenum">
              <a:rPr lang="fr-FR"/>
              <a:pPr>
                <a:defRP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762000" y="762000"/>
            <a:ext cx="79248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838200" y="2362200"/>
            <a:ext cx="3770313" cy="37242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0913" y="2362200"/>
            <a:ext cx="3770312" cy="37242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0A15FF7E-47A7-4E52-81E4-C066A014B987}" type="slidenum">
              <a:rPr lang="fr-FR"/>
              <a:pPr>
                <a:defRP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762000" y="762000"/>
            <a:ext cx="7924800" cy="11430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838200" y="2362200"/>
            <a:ext cx="7693025" cy="3724275"/>
          </a:xfrm>
        </p:spPr>
        <p:txBody>
          <a:bodyPr/>
          <a:lstStyle/>
          <a:p>
            <a:pPr lvl="0"/>
            <a:endParaRPr lang="fr-FR"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D64BC992-315D-45B9-83BD-60E823B4C51D}" type="slidenum">
              <a:rPr lang="fr-FR"/>
              <a:pPr>
                <a:defRP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B9CE64D-819F-463A-A687-3C05058D81B3}" type="slidenum">
              <a:rPr lang="fr-FR"/>
              <a:pPr>
                <a:defRPr/>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90B1C7E-7118-4E4D-BD10-0BDA2601B7CA}" type="slidenum">
              <a:rPr lang="fr-FR"/>
              <a:pPr>
                <a:defRPr/>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C2BF337-C58E-457A-BECF-5466D8FD14D9}" type="slidenum">
              <a:rPr lang="fr-FR"/>
              <a:pPr>
                <a:defRPr/>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B4FC40BF-DACC-4943-9F28-8D41260E3788}" type="slidenum">
              <a:rPr lang="fr-FR"/>
              <a:pPr>
                <a:defRPr/>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DC4FAFE7-9CAB-4E82-BEF1-21ADE97464C9}"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C72AEA65-6777-45B7-BB2C-1A341AA0E9F9}"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347ECC2B-E869-4FE3-ABEF-0D9FD3D896E8}" type="slidenum">
              <a:rPr lang="fr-FR"/>
              <a:pPr>
                <a:defRPr/>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F11370CF-1ABD-4FA3-B0BC-897F1E456C97}" type="slidenum">
              <a:rPr lang="fr-FR"/>
              <a:pPr>
                <a:defRPr/>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F796C6D-3005-44F6-8988-29191F1702E9}" type="slidenum">
              <a:rPr lang="fr-FR"/>
              <a:pPr>
                <a:defRPr/>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D6B78BA0-9782-4E7E-BDFA-8C9772463BF3}" type="slidenum">
              <a:rPr lang="fr-FR"/>
              <a:pPr>
                <a:defRPr/>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C1AD6AE4-0477-4772-B2D2-4748B4E600B4}" type="slidenum">
              <a:rPr lang="fr-FR"/>
              <a:pPr>
                <a:defRPr/>
              </a:pPr>
              <a:t>‹#›</a:t>
            </a:fld>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9A572E1-6DEB-4226-807C-4E0F2F83B491}" type="slidenum">
              <a:rPr lang="fr-FR"/>
              <a:pPr>
                <a:defRPr/>
              </a:pPr>
              <a:t>‹#›</a:t>
            </a:fld>
            <a:endParaRPr 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4056A99A-96BE-491F-913D-01C9B25A2FE1}"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15D3209C-C36B-4ECA-9E12-D61245E46F18}"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9302205E-AB87-4E14-B54D-FCE8D08229E2}"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
          <p:cNvSpPr>
            <a:spLocks noGrp="1" noChangeArrowheads="1"/>
          </p:cNvSpPr>
          <p:nvPr>
            <p:ph type="dt" sz="half" idx="10"/>
          </p:nvPr>
        </p:nvSpPr>
        <p:spPr>
          <a:ln/>
        </p:spPr>
        <p:txBody>
          <a:bodyPr/>
          <a:lstStyle>
            <a:lvl1pPr>
              <a:defRPr/>
            </a:lvl1pPr>
          </a:lstStyle>
          <a:p>
            <a:pPr>
              <a:defRPr/>
            </a:pPr>
            <a:endParaRPr lang="fr-FR"/>
          </a:p>
        </p:txBody>
      </p:sp>
      <p:sp>
        <p:nvSpPr>
          <p:cNvPr id="8" name="Rectangle 12"/>
          <p:cNvSpPr>
            <a:spLocks noGrp="1" noChangeArrowheads="1"/>
          </p:cNvSpPr>
          <p:nvPr>
            <p:ph type="ftr" sz="quarter" idx="11"/>
          </p:nvPr>
        </p:nvSpPr>
        <p:spPr>
          <a:ln/>
        </p:spPr>
        <p:txBody>
          <a:bodyPr/>
          <a:lstStyle>
            <a:lvl1pPr>
              <a:defRPr/>
            </a:lvl1pPr>
          </a:lstStyle>
          <a:p>
            <a:pPr>
              <a:defRPr/>
            </a:pPr>
            <a:endParaRPr lang="fr-FR"/>
          </a:p>
        </p:txBody>
      </p:sp>
      <p:sp>
        <p:nvSpPr>
          <p:cNvPr id="9" name="Rectangle 13"/>
          <p:cNvSpPr>
            <a:spLocks noGrp="1" noChangeArrowheads="1"/>
          </p:cNvSpPr>
          <p:nvPr>
            <p:ph type="sldNum" sz="quarter" idx="12"/>
          </p:nvPr>
        </p:nvSpPr>
        <p:spPr>
          <a:ln/>
        </p:spPr>
        <p:txBody>
          <a:bodyPr/>
          <a:lstStyle>
            <a:lvl1pPr>
              <a:defRPr/>
            </a:lvl1pPr>
          </a:lstStyle>
          <a:p>
            <a:pPr>
              <a:defRPr/>
            </a:pPr>
            <a:fld id="{D7BAB72C-2F43-4770-889A-793A7DB7B670}"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endParaRPr lang="fr-FR"/>
          </a:p>
        </p:txBody>
      </p:sp>
      <p:sp>
        <p:nvSpPr>
          <p:cNvPr id="4" name="Rectangle 12"/>
          <p:cNvSpPr>
            <a:spLocks noGrp="1" noChangeArrowheads="1"/>
          </p:cNvSpPr>
          <p:nvPr>
            <p:ph type="ftr" sz="quarter" idx="11"/>
          </p:nvPr>
        </p:nvSpPr>
        <p:spPr>
          <a:ln/>
        </p:spPr>
        <p:txBody>
          <a:bodyPr/>
          <a:lstStyle>
            <a:lvl1pPr>
              <a:defRPr/>
            </a:lvl1pPr>
          </a:lstStyle>
          <a:p>
            <a:pPr>
              <a:defRPr/>
            </a:pP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61BE69DB-AB1F-47B5-B0DF-2960E44C12ED}"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fr-FR"/>
          </a:p>
        </p:txBody>
      </p:sp>
      <p:sp>
        <p:nvSpPr>
          <p:cNvPr id="3" name="Rectangle 12"/>
          <p:cNvSpPr>
            <a:spLocks noGrp="1" noChangeArrowheads="1"/>
          </p:cNvSpPr>
          <p:nvPr>
            <p:ph type="ftr" sz="quarter" idx="11"/>
          </p:nvPr>
        </p:nvSpPr>
        <p:spPr>
          <a:ln/>
        </p:spPr>
        <p:txBody>
          <a:bodyPr/>
          <a:lstStyle>
            <a:lvl1pPr>
              <a:defRPr/>
            </a:lvl1pPr>
          </a:lstStyle>
          <a:p>
            <a:pPr>
              <a:defRPr/>
            </a:pPr>
            <a:endParaRPr lang="fr-FR"/>
          </a:p>
        </p:txBody>
      </p:sp>
      <p:sp>
        <p:nvSpPr>
          <p:cNvPr id="4" name="Rectangle 13"/>
          <p:cNvSpPr>
            <a:spLocks noGrp="1" noChangeArrowheads="1"/>
          </p:cNvSpPr>
          <p:nvPr>
            <p:ph type="sldNum" sz="quarter" idx="12"/>
          </p:nvPr>
        </p:nvSpPr>
        <p:spPr>
          <a:ln/>
        </p:spPr>
        <p:txBody>
          <a:bodyPr/>
          <a:lstStyle>
            <a:lvl1pPr>
              <a:defRPr/>
            </a:lvl1pPr>
          </a:lstStyle>
          <a:p>
            <a:pPr>
              <a:defRPr/>
            </a:pPr>
            <a:fld id="{426D7C3E-7C7C-455F-99D3-5C6E317F9123}"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E8FC3B74-F6F7-42CD-A875-B2841FC8E222}"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9435077F-C721-4FF0-BE9A-5A4A5828E740}"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9634" name="Group 2"/>
          <p:cNvGrpSpPr>
            <a:grpSpLocks/>
          </p:cNvGrpSpPr>
          <p:nvPr/>
        </p:nvGrpSpPr>
        <p:grpSpPr bwMode="auto">
          <a:xfrm>
            <a:off x="0" y="0"/>
            <a:ext cx="7620000" cy="6858000"/>
            <a:chOff x="0" y="0"/>
            <a:chExt cx="4800" cy="4320"/>
          </a:xfrm>
        </p:grpSpPr>
        <p:grpSp>
          <p:nvGrpSpPr>
            <p:cNvPr id="69640" name="Group 3"/>
            <p:cNvGrpSpPr>
              <a:grpSpLocks/>
            </p:cNvGrpSpPr>
            <p:nvPr userDrawn="1"/>
          </p:nvGrpSpPr>
          <p:grpSpPr bwMode="auto">
            <a:xfrm>
              <a:off x="0" y="0"/>
              <a:ext cx="2016" cy="4320"/>
              <a:chOff x="0" y="0"/>
              <a:chExt cx="2016" cy="4320"/>
            </a:xfrm>
          </p:grpSpPr>
          <p:sp>
            <p:nvSpPr>
              <p:cNvPr id="5939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fr-FR">
                  <a:cs typeface="+mn-cs"/>
                </a:endParaRPr>
              </a:p>
            </p:txBody>
          </p:sp>
          <p:sp>
            <p:nvSpPr>
              <p:cNvPr id="5939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fr-FR">
                  <a:cs typeface="+mn-cs"/>
                </a:endParaRPr>
              </a:p>
            </p:txBody>
          </p:sp>
        </p:grpSp>
        <p:grpSp>
          <p:nvGrpSpPr>
            <p:cNvPr id="69641" name="Group 6"/>
            <p:cNvGrpSpPr>
              <a:grpSpLocks/>
            </p:cNvGrpSpPr>
            <p:nvPr/>
          </p:nvGrpSpPr>
          <p:grpSpPr bwMode="auto">
            <a:xfrm>
              <a:off x="144" y="1248"/>
              <a:ext cx="4656" cy="201"/>
              <a:chOff x="144" y="1248"/>
              <a:chExt cx="4656" cy="201"/>
            </a:xfrm>
          </p:grpSpPr>
          <p:sp>
            <p:nvSpPr>
              <p:cNvPr id="5939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fr-FR">
                  <a:cs typeface="+mn-cs"/>
                </a:endParaRPr>
              </a:p>
            </p:txBody>
          </p:sp>
          <p:sp>
            <p:nvSpPr>
              <p:cNvPr id="5940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fr-FR">
                  <a:cs typeface="+mn-cs"/>
                </a:endParaRPr>
              </a:p>
            </p:txBody>
          </p:sp>
        </p:grpSp>
      </p:grpSp>
      <p:sp>
        <p:nvSpPr>
          <p:cNvPr id="69635"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fr-FR" smtClean="0"/>
              <a:t>Cliquez pour modifier le style du titre</a:t>
            </a:r>
          </a:p>
        </p:txBody>
      </p:sp>
      <p:sp>
        <p:nvSpPr>
          <p:cNvPr id="69636"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59403"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Arial" charset="0"/>
                <a:cs typeface="+mn-cs"/>
              </a:defRPr>
            </a:lvl1pPr>
          </a:lstStyle>
          <a:p>
            <a:pPr>
              <a:defRPr/>
            </a:pPr>
            <a:endParaRPr lang="fr-FR"/>
          </a:p>
        </p:txBody>
      </p:sp>
      <p:sp>
        <p:nvSpPr>
          <p:cNvPr id="59404"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cs typeface="+mn-cs"/>
              </a:defRPr>
            </a:lvl1pPr>
          </a:lstStyle>
          <a:p>
            <a:pPr>
              <a:defRPr/>
            </a:pPr>
            <a:endParaRPr lang="fr-FR"/>
          </a:p>
        </p:txBody>
      </p:sp>
      <p:sp>
        <p:nvSpPr>
          <p:cNvPr id="5940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latin typeface="Arial" charset="0"/>
                <a:cs typeface="+mn-cs"/>
              </a:defRPr>
            </a:lvl1pPr>
          </a:lstStyle>
          <a:p>
            <a:pPr>
              <a:defRPr/>
            </a:pPr>
            <a:fld id="{13A4E703-8C15-4768-9FE8-B1D4B3D5D2A3}"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80" r:id="rId1"/>
    <p:sldLayoutId id="2147483667" r:id="rId2"/>
    <p:sldLayoutId id="2147483666" r:id="rId3"/>
    <p:sldLayoutId id="2147483665" r:id="rId4"/>
    <p:sldLayoutId id="2147483664" r:id="rId5"/>
    <p:sldLayoutId id="2147483663" r:id="rId6"/>
    <p:sldLayoutId id="2147483662" r:id="rId7"/>
    <p:sldLayoutId id="2147483661" r:id="rId8"/>
    <p:sldLayoutId id="2147483660" r:id="rId9"/>
    <p:sldLayoutId id="2147483659" r:id="rId10"/>
    <p:sldLayoutId id="2147483658" r:id="rId11"/>
    <p:sldLayoutId id="2147483657" r:id="rId12"/>
    <p:sldLayoutId id="2147483656" r:id="rId13"/>
    <p:sldLayoutId id="2147483655" r:id="rId14"/>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638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624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fr-FR"/>
          </a:p>
        </p:txBody>
      </p:sp>
      <p:sp>
        <p:nvSpPr>
          <p:cNvPr id="624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fr-FR"/>
          </a:p>
        </p:txBody>
      </p:sp>
      <p:sp>
        <p:nvSpPr>
          <p:cNvPr id="624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F909F377-36B2-4132-B59D-5561F274EF2B}"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79" r:id="rId1"/>
    <p:sldLayoutId id="2147483678" r:id="rId2"/>
    <p:sldLayoutId id="2147483677" r:id="rId3"/>
    <p:sldLayoutId id="2147483676" r:id="rId4"/>
    <p:sldLayoutId id="2147483675" r:id="rId5"/>
    <p:sldLayoutId id="2147483674" r:id="rId6"/>
    <p:sldLayoutId id="2147483673" r:id="rId7"/>
    <p:sldLayoutId id="2147483672" r:id="rId8"/>
    <p:sldLayoutId id="2147483671" r:id="rId9"/>
    <p:sldLayoutId id="2147483670" r:id="rId10"/>
    <p:sldLayoutId id="2147483669" r:id="rId11"/>
    <p:sldLayoutId id="2147483668"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11"/>
          <p:cNvSpPr>
            <a:spLocks noGrp="1" noChangeArrowheads="1"/>
          </p:cNvSpPr>
          <p:nvPr>
            <p:ph type="sldNum" sz="quarter" idx="12"/>
          </p:nvPr>
        </p:nvSpPr>
        <p:spPr/>
        <p:txBody>
          <a:bodyPr/>
          <a:lstStyle/>
          <a:p>
            <a:pPr>
              <a:defRPr/>
            </a:pPr>
            <a:fld id="{30DFC46C-CCC4-4CA0-87F3-DA615D48B499}" type="slidenum">
              <a:rPr lang="fr-FR" smtClean="0"/>
              <a:pPr>
                <a:defRPr/>
              </a:pPr>
              <a:t>1</a:t>
            </a:fld>
            <a:endParaRPr lang="fr-FR" smtClean="0"/>
          </a:p>
        </p:txBody>
      </p:sp>
      <p:sp>
        <p:nvSpPr>
          <p:cNvPr id="31746" name="Rectangle 6"/>
          <p:cNvSpPr>
            <a:spLocks noGrp="1" noChangeArrowheads="1"/>
          </p:cNvSpPr>
          <p:nvPr>
            <p:ph type="ctrTitle"/>
          </p:nvPr>
        </p:nvSpPr>
        <p:spPr>
          <a:xfrm>
            <a:off x="1214438" y="1071563"/>
            <a:ext cx="7772400" cy="1470025"/>
          </a:xfrm>
          <a:prstGeom prst="rect">
            <a:avLst/>
          </a:prstGeom>
        </p:spPr>
        <p:txBody>
          <a:bodyPr/>
          <a:lstStyle/>
          <a:p>
            <a:pPr algn="r" eaLnBrk="1" hangingPunct="1"/>
            <a:r>
              <a:rPr lang="fr-FR" sz="5400" smtClean="0"/>
              <a:t>Vade-mecum</a:t>
            </a:r>
            <a:br>
              <a:rPr lang="fr-FR" sz="5400" smtClean="0"/>
            </a:br>
            <a:r>
              <a:rPr lang="fr-FR" sz="5400" smtClean="0"/>
              <a:t>de la classification et de la reclassification</a:t>
            </a:r>
          </a:p>
        </p:txBody>
      </p:sp>
      <p:sp>
        <p:nvSpPr>
          <p:cNvPr id="31747" name="Sous-titre 6"/>
          <p:cNvSpPr>
            <a:spLocks noGrp="1"/>
          </p:cNvSpPr>
          <p:nvPr>
            <p:ph type="subTitle" idx="1"/>
          </p:nvPr>
        </p:nvSpPr>
        <p:spPr>
          <a:xfrm>
            <a:off x="4857750" y="2571750"/>
            <a:ext cx="4013200" cy="1822450"/>
          </a:xfrm>
        </p:spPr>
        <p:txBody>
          <a:bodyPr/>
          <a:lstStyle/>
          <a:p>
            <a:pPr algn="r" eaLnBrk="1" hangingPunct="1"/>
            <a:r>
              <a:rPr lang="fr-FR" sz="5400" smtClean="0"/>
              <a:t>PSAEE</a:t>
            </a:r>
          </a:p>
        </p:txBody>
      </p:sp>
      <p:sp>
        <p:nvSpPr>
          <p:cNvPr id="31748" name="ZoneTexte 4"/>
          <p:cNvSpPr txBox="1">
            <a:spLocks noChangeArrowheads="1"/>
          </p:cNvSpPr>
          <p:nvPr/>
        </p:nvSpPr>
        <p:spPr bwMode="auto">
          <a:xfrm>
            <a:off x="5795963" y="5732463"/>
            <a:ext cx="3097212" cy="646112"/>
          </a:xfrm>
          <a:prstGeom prst="rect">
            <a:avLst/>
          </a:prstGeom>
          <a:noFill/>
          <a:ln w="9525">
            <a:noFill/>
            <a:miter lim="800000"/>
            <a:headEnd/>
            <a:tailEnd/>
          </a:ln>
        </p:spPr>
        <p:txBody>
          <a:bodyPr>
            <a:spAutoFit/>
          </a:bodyPr>
          <a:lstStyle/>
          <a:p>
            <a:r>
              <a:rPr lang="fr-FR"/>
              <a:t>CPN PSAEE 7 juillet 2010</a:t>
            </a:r>
          </a:p>
          <a:p>
            <a:r>
              <a:rPr lang="fr-FR"/>
              <a:t>Mise à jour du 25 août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Espace réservé du numéro de diapositive 5"/>
          <p:cNvSpPr>
            <a:spLocks noGrp="1"/>
          </p:cNvSpPr>
          <p:nvPr>
            <p:ph type="sldNum" sz="quarter" idx="12"/>
          </p:nvPr>
        </p:nvSpPr>
        <p:spPr/>
        <p:txBody>
          <a:bodyPr/>
          <a:lstStyle/>
          <a:p>
            <a:pPr>
              <a:defRPr/>
            </a:pPr>
            <a:fld id="{8363CE67-CDC6-402C-A02B-E18BD5510412}" type="slidenum">
              <a:rPr lang="fr-FR" smtClean="0"/>
              <a:pPr>
                <a:defRPr/>
              </a:pPr>
              <a:t>10</a:t>
            </a:fld>
            <a:endParaRPr lang="fr-FR" smtClean="0"/>
          </a:p>
        </p:txBody>
      </p:sp>
      <p:sp>
        <p:nvSpPr>
          <p:cNvPr id="6" name="Rectangle 3"/>
          <p:cNvSpPr txBox="1">
            <a:spLocks noChangeArrowheads="1"/>
          </p:cNvSpPr>
          <p:nvPr/>
        </p:nvSpPr>
        <p:spPr bwMode="auto">
          <a:xfrm>
            <a:off x="857250" y="2286000"/>
            <a:ext cx="7693025" cy="3724275"/>
          </a:xfrm>
          <a:prstGeom prst="rect">
            <a:avLst/>
          </a:prstGeom>
          <a:noFill/>
          <a:ln w="9525">
            <a:noFill/>
            <a:miter lim="800000"/>
            <a:headEnd/>
            <a:tailEnd/>
          </a:ln>
        </p:spPr>
        <p:txBody>
          <a:bodyPr/>
          <a:lstStyle/>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a:t>
            </a:r>
          </a:p>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La démarche </a:t>
            </a:r>
            <a:r>
              <a:rPr lang="fr-FR" sz="1400" b="1" kern="0" dirty="0">
                <a:latin typeface="+mn-lt"/>
                <a:cs typeface="+mn-cs"/>
              </a:rPr>
              <a:t>GRH</a:t>
            </a:r>
            <a:r>
              <a:rPr lang="fr-FR" sz="1400" kern="0" dirty="0">
                <a:latin typeface="+mn-lt"/>
                <a:cs typeface="+mn-cs"/>
              </a:rPr>
              <a:t> engagée fait de la rédaction des </a:t>
            </a:r>
            <a:r>
              <a:rPr lang="fr-FR" sz="1400" b="1" kern="0" dirty="0">
                <a:latin typeface="+mn-lt"/>
                <a:cs typeface="+mn-cs"/>
              </a:rPr>
              <a:t>fiches de poste un préalable obligatoire.</a:t>
            </a:r>
          </a:p>
          <a:p>
            <a:pPr algn="just" fontAlgn="ctr">
              <a:defRPr/>
            </a:pPr>
            <a:r>
              <a:rPr lang="fr-FR" sz="1400" kern="0" dirty="0">
                <a:latin typeface="+mn-lt"/>
                <a:cs typeface="+mn-cs"/>
              </a:rPr>
              <a:t>		</a:t>
            </a:r>
            <a:endParaRPr lang="fr-FR" sz="1400" b="1" dirty="0"/>
          </a:p>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a:t>
            </a:r>
          </a:p>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Deux situations sont à distinguer : </a:t>
            </a:r>
          </a:p>
          <a:p>
            <a:pPr marL="342900" indent="-342900" algn="just">
              <a:lnSpc>
                <a:spcPct val="80000"/>
              </a:lnSpc>
              <a:spcBef>
                <a:spcPct val="20000"/>
              </a:spcBef>
              <a:buClr>
                <a:schemeClr val="tx1"/>
              </a:buClr>
              <a:buSzPct val="75000"/>
              <a:buFont typeface="Wingdings" pitchFamily="2" charset="2"/>
              <a:buNone/>
              <a:defRPr/>
            </a:pPr>
            <a:endParaRPr lang="fr-FR" sz="1400" kern="0" dirty="0">
              <a:latin typeface="+mn-lt"/>
              <a:cs typeface="+mn-cs"/>
            </a:endParaRPr>
          </a:p>
          <a:p>
            <a:pPr marL="901700" indent="-342900" algn="just">
              <a:lnSpc>
                <a:spcPct val="80000"/>
              </a:lnSpc>
              <a:spcBef>
                <a:spcPct val="20000"/>
              </a:spcBef>
              <a:buClr>
                <a:schemeClr val="tx1"/>
              </a:buClr>
              <a:buSzPct val="75000"/>
              <a:defRPr/>
            </a:pPr>
            <a:r>
              <a:rPr lang="fr-FR" sz="1400" b="1" kern="0" dirty="0">
                <a:latin typeface="+mn-lt"/>
                <a:cs typeface="+mn-cs"/>
              </a:rPr>
              <a:t>	-  s’agissant du recrutement </a:t>
            </a:r>
          </a:p>
          <a:p>
            <a:pPr marL="342900" indent="-342900" algn="just">
              <a:lnSpc>
                <a:spcPct val="80000"/>
              </a:lnSpc>
              <a:spcBef>
                <a:spcPct val="20000"/>
              </a:spcBef>
              <a:buClr>
                <a:schemeClr val="tx1"/>
              </a:buClr>
              <a:buSzPct val="75000"/>
              <a:buFont typeface="Wingdings" pitchFamily="2" charset="2"/>
              <a:buNone/>
              <a:defRPr/>
            </a:pPr>
            <a:r>
              <a:rPr lang="fr-FR" sz="1200" kern="0" dirty="0">
                <a:latin typeface="+mn-lt"/>
                <a:cs typeface="+mn-cs"/>
              </a:rPr>
              <a:t>		La fiche de poste est préétablie.</a:t>
            </a:r>
          </a:p>
          <a:p>
            <a:pPr marL="342900" indent="-342900" algn="just">
              <a:lnSpc>
                <a:spcPct val="80000"/>
              </a:lnSpc>
              <a:spcBef>
                <a:spcPct val="20000"/>
              </a:spcBef>
              <a:buClr>
                <a:schemeClr val="tx1"/>
              </a:buClr>
              <a:buSzPct val="75000"/>
              <a:buFont typeface="Wingdings" pitchFamily="2" charset="2"/>
              <a:buNone/>
              <a:defRPr/>
            </a:pPr>
            <a:r>
              <a:rPr lang="fr-FR" sz="1200" i="1" kern="0" dirty="0">
                <a:latin typeface="+mn-lt"/>
                <a:cs typeface="+mn-cs"/>
              </a:rPr>
              <a:t>		</a:t>
            </a:r>
            <a:r>
              <a:rPr lang="fr-FR" sz="1200" kern="0" dirty="0">
                <a:latin typeface="+mn-lt"/>
                <a:cs typeface="+mn-cs"/>
              </a:rPr>
              <a:t>Voir annexe 3</a:t>
            </a:r>
          </a:p>
          <a:p>
            <a:pPr marL="342900" indent="-342900" algn="just">
              <a:lnSpc>
                <a:spcPct val="80000"/>
              </a:lnSpc>
              <a:spcBef>
                <a:spcPct val="20000"/>
              </a:spcBef>
              <a:buClr>
                <a:schemeClr val="tx1"/>
              </a:buClr>
              <a:buSzPct val="75000"/>
              <a:defRPr/>
            </a:pPr>
            <a:endParaRPr lang="fr-FR" sz="1400" kern="0" dirty="0">
              <a:latin typeface="+mn-lt"/>
              <a:cs typeface="+mn-cs"/>
            </a:endParaRPr>
          </a:p>
          <a:p>
            <a:pPr marL="342900" indent="-342900" algn="just">
              <a:lnSpc>
                <a:spcPct val="80000"/>
              </a:lnSpc>
              <a:spcBef>
                <a:spcPct val="20000"/>
              </a:spcBef>
              <a:buClr>
                <a:schemeClr val="tx1"/>
              </a:buClr>
              <a:buSzPct val="75000"/>
              <a:defRPr/>
            </a:pPr>
            <a:r>
              <a:rPr lang="fr-FR" sz="1400" b="1" kern="0" dirty="0">
                <a:latin typeface="+mn-lt"/>
                <a:cs typeface="+mn-cs"/>
              </a:rPr>
              <a:t>		- s’agissant de la reclassification (salarié en poste) </a:t>
            </a:r>
          </a:p>
          <a:p>
            <a:pPr marL="342900" indent="-342900" algn="just">
              <a:lnSpc>
                <a:spcPct val="80000"/>
              </a:lnSpc>
              <a:spcBef>
                <a:spcPct val="20000"/>
              </a:spcBef>
              <a:buClr>
                <a:schemeClr val="tx1"/>
              </a:buClr>
              <a:buSzPct val="75000"/>
              <a:defRPr/>
            </a:pPr>
            <a:r>
              <a:rPr lang="fr-FR" sz="1400" kern="0" dirty="0">
                <a:latin typeface="+mn-lt"/>
                <a:cs typeface="+mn-cs"/>
              </a:rPr>
              <a:t>		</a:t>
            </a:r>
            <a:r>
              <a:rPr lang="fr-FR" sz="1200" kern="0" dirty="0">
                <a:latin typeface="+mn-lt"/>
                <a:cs typeface="+mn-cs"/>
              </a:rPr>
              <a:t>La fiche de poste va se construire en fonction des échanges entre salarié et le chef 	d’établissement ou son représentant.</a:t>
            </a:r>
          </a:p>
          <a:p>
            <a:pPr marL="342900" indent="-342900" algn="just">
              <a:lnSpc>
                <a:spcPct val="80000"/>
              </a:lnSpc>
              <a:spcBef>
                <a:spcPct val="20000"/>
              </a:spcBef>
              <a:buClr>
                <a:schemeClr val="tx1"/>
              </a:buClr>
              <a:buSzPct val="75000"/>
              <a:defRPr/>
            </a:pPr>
            <a:r>
              <a:rPr lang="fr-FR" sz="1200" kern="0" dirty="0">
                <a:latin typeface="+mn-lt"/>
                <a:cs typeface="+mn-cs"/>
              </a:rPr>
              <a:t>		Sa mise en œuvre nécessite une rencontre, temps privilégié entre le responsable et le salarié 	dont l’objectif est de déterminer la réalité des activités, des fonctions du salarié dans 	l’établissement.</a:t>
            </a:r>
          </a:p>
          <a:p>
            <a:pPr marL="342900" indent="-342900" algn="just">
              <a:lnSpc>
                <a:spcPct val="80000"/>
              </a:lnSpc>
              <a:spcBef>
                <a:spcPct val="20000"/>
              </a:spcBef>
              <a:buClr>
                <a:schemeClr val="tx1"/>
              </a:buClr>
              <a:buSzPct val="75000"/>
              <a:defRPr/>
            </a:pPr>
            <a:r>
              <a:rPr lang="fr-FR" sz="1200" kern="0" dirty="0">
                <a:latin typeface="+mn-lt"/>
                <a:cs typeface="+mn-cs"/>
              </a:rPr>
              <a:t>		Voir annexe 3</a:t>
            </a:r>
          </a:p>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a:t>
            </a:r>
          </a:p>
          <a:p>
            <a:pPr marL="342900" indent="-342900" algn="just">
              <a:lnSpc>
                <a:spcPct val="80000"/>
              </a:lnSpc>
              <a:spcBef>
                <a:spcPct val="20000"/>
              </a:spcBef>
              <a:buClr>
                <a:schemeClr val="tx1"/>
              </a:buClr>
              <a:buSzPct val="75000"/>
              <a:buFont typeface="Wingdings" pitchFamily="2" charset="2"/>
              <a:buNone/>
              <a:defRPr/>
            </a:pPr>
            <a:r>
              <a:rPr lang="fr-FR" sz="1400" kern="0" dirty="0">
                <a:latin typeface="+mn-lt"/>
                <a:cs typeface="+mn-cs"/>
              </a:rPr>
              <a:t>	</a:t>
            </a:r>
            <a:endParaRPr lang="fr-FR" sz="1400" b="1" kern="0" dirty="0">
              <a:latin typeface="+mn-lt"/>
              <a:cs typeface="+mn-cs"/>
            </a:endParaRPr>
          </a:p>
          <a:p>
            <a:pPr marL="342900" indent="-342900" algn="just">
              <a:lnSpc>
                <a:spcPct val="80000"/>
              </a:lnSpc>
              <a:spcBef>
                <a:spcPct val="20000"/>
              </a:spcBef>
              <a:buClr>
                <a:schemeClr val="tx1"/>
              </a:buClr>
              <a:buSzPct val="75000"/>
              <a:buFont typeface="Wingdings" pitchFamily="2" charset="2"/>
              <a:buNone/>
              <a:defRPr/>
            </a:pPr>
            <a:r>
              <a:rPr lang="fr-FR" sz="1400" b="1" kern="0" dirty="0">
                <a:latin typeface="+mn-lt"/>
                <a:cs typeface="+mn-cs"/>
              </a:rPr>
              <a:t>	</a:t>
            </a:r>
            <a:endParaRPr lang="fr-FR" sz="1400" kern="0" dirty="0">
              <a:latin typeface="+mn-lt"/>
              <a:cs typeface="+mn-cs"/>
            </a:endParaRPr>
          </a:p>
        </p:txBody>
      </p:sp>
      <p:sp>
        <p:nvSpPr>
          <p:cNvPr id="50179" name="Rectangle 4"/>
          <p:cNvSpPr>
            <a:spLocks noGrp="1" noChangeArrowheads="1"/>
          </p:cNvSpPr>
          <p:nvPr>
            <p:ph type="title"/>
          </p:nvPr>
        </p:nvSpPr>
        <p:spPr>
          <a:xfrm>
            <a:off x="714375" y="785813"/>
            <a:ext cx="7924800" cy="1143000"/>
          </a:xfrm>
          <a:prstGeom prst="rect">
            <a:avLst/>
          </a:prstGeom>
        </p:spPr>
        <p:txBody>
          <a:bodyPr anchor="ctr"/>
          <a:lstStyle/>
          <a:p>
            <a:pPr eaLnBrk="1" hangingPunct="1"/>
            <a:r>
              <a:rPr lang="fr-FR" sz="2800" smtClean="0">
                <a:solidFill>
                  <a:srgbClr val="3333CC"/>
                </a:solidFill>
              </a:rPr>
              <a:t>2. Le poste de travail / la fiche de poste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Espace réservé du numéro de diapositive 5"/>
          <p:cNvSpPr>
            <a:spLocks noGrp="1"/>
          </p:cNvSpPr>
          <p:nvPr>
            <p:ph type="sldNum" sz="quarter" idx="12"/>
          </p:nvPr>
        </p:nvSpPr>
        <p:spPr/>
        <p:txBody>
          <a:bodyPr/>
          <a:lstStyle/>
          <a:p>
            <a:pPr>
              <a:defRPr/>
            </a:pPr>
            <a:fld id="{A974230C-9998-43DE-AA98-1D5E6DAE3C3F}" type="slidenum">
              <a:rPr lang="fr-FR" smtClean="0"/>
              <a:pPr>
                <a:defRPr/>
              </a:pPr>
              <a:t>11</a:t>
            </a:fld>
            <a:endParaRPr lang="fr-FR" smtClean="0"/>
          </a:p>
        </p:txBody>
      </p:sp>
      <p:sp>
        <p:nvSpPr>
          <p:cNvPr id="52226" name="Rectangle 3"/>
          <p:cNvSpPr>
            <a:spLocks noGrp="1" noChangeArrowheads="1"/>
          </p:cNvSpPr>
          <p:nvPr>
            <p:ph type="body" idx="1"/>
          </p:nvPr>
        </p:nvSpPr>
        <p:spPr/>
        <p:txBody>
          <a:bodyPr/>
          <a:lstStyle/>
          <a:p>
            <a:pPr algn="just" eaLnBrk="1" hangingPunct="1">
              <a:lnSpc>
                <a:spcPct val="80000"/>
              </a:lnSpc>
              <a:spcBef>
                <a:spcPts val="600"/>
              </a:spcBef>
            </a:pPr>
            <a:endParaRPr lang="fr-FR" sz="1200" smtClean="0"/>
          </a:p>
          <a:p>
            <a:pPr algn="just">
              <a:spcBef>
                <a:spcPts val="600"/>
              </a:spcBef>
              <a:buFont typeface="Wingdings" pitchFamily="2" charset="2"/>
              <a:buNone/>
            </a:pPr>
            <a:endParaRPr lang="fr-FR" sz="1200" b="1" smtClean="0"/>
          </a:p>
          <a:p>
            <a:pPr algn="just">
              <a:spcBef>
                <a:spcPts val="600"/>
              </a:spcBef>
              <a:buFont typeface="Wingdings" pitchFamily="2" charset="2"/>
              <a:buNone/>
            </a:pPr>
            <a:r>
              <a:rPr lang="fr-FR" sz="1200" b="1" smtClean="0"/>
              <a:t>	Le référentiel de fonctions</a:t>
            </a:r>
            <a:r>
              <a:rPr lang="fr-FR" sz="1200" smtClean="0"/>
              <a:t> constitue, un outil de gestion des ressources humaines (GRH) et de gestion prévisionnelle des emplois et des compétences (GPEC).</a:t>
            </a:r>
          </a:p>
          <a:p>
            <a:pPr algn="just" eaLnBrk="1" hangingPunct="1">
              <a:lnSpc>
                <a:spcPct val="80000"/>
              </a:lnSpc>
              <a:spcBef>
                <a:spcPts val="600"/>
              </a:spcBef>
              <a:buFont typeface="Wingdings" pitchFamily="2" charset="2"/>
              <a:buNone/>
            </a:pPr>
            <a:r>
              <a:rPr lang="fr-FR" sz="1200" smtClean="0"/>
              <a:t>	</a:t>
            </a:r>
          </a:p>
          <a:p>
            <a:pPr algn="just" eaLnBrk="1" hangingPunct="1">
              <a:lnSpc>
                <a:spcPct val="80000"/>
              </a:lnSpc>
              <a:spcBef>
                <a:spcPts val="600"/>
              </a:spcBef>
              <a:buFont typeface="Wingdings" pitchFamily="2" charset="2"/>
              <a:buNone/>
            </a:pPr>
            <a:r>
              <a:rPr lang="fr-FR" sz="1200" smtClean="0"/>
              <a:t>	Il sert à construire les fiches de poste.</a:t>
            </a:r>
          </a:p>
          <a:p>
            <a:pPr algn="just" eaLnBrk="1" hangingPunct="1">
              <a:lnSpc>
                <a:spcPct val="80000"/>
              </a:lnSpc>
              <a:spcBef>
                <a:spcPts val="600"/>
              </a:spcBef>
              <a:buFont typeface="Wingdings" pitchFamily="2" charset="2"/>
              <a:buNone/>
            </a:pPr>
            <a:r>
              <a:rPr lang="fr-FR" sz="1200" smtClean="0"/>
              <a:t>	</a:t>
            </a:r>
          </a:p>
          <a:p>
            <a:pPr algn="just" eaLnBrk="1" hangingPunct="1">
              <a:lnSpc>
                <a:spcPct val="80000"/>
              </a:lnSpc>
              <a:spcBef>
                <a:spcPts val="600"/>
              </a:spcBef>
              <a:buFont typeface="Wingdings" pitchFamily="2" charset="2"/>
              <a:buNone/>
            </a:pPr>
            <a:r>
              <a:rPr lang="fr-FR" sz="1200" smtClean="0"/>
              <a:t>	Il </a:t>
            </a:r>
            <a:r>
              <a:rPr lang="fr-FR" sz="1200" b="1" smtClean="0"/>
              <a:t>répertorie les fonctions </a:t>
            </a:r>
            <a:r>
              <a:rPr lang="fr-FR" sz="1200" smtClean="0"/>
              <a:t>les plus communément observées dans les établissements appliquant la convention collective des PSAEE et permet de les </a:t>
            </a:r>
            <a:r>
              <a:rPr lang="fr-FR" sz="1200" b="1" smtClean="0"/>
              <a:t>positionner dans l’une des quatre strates de la nouvelle grille de classification.</a:t>
            </a:r>
          </a:p>
          <a:p>
            <a:pPr algn="just" eaLnBrk="1" hangingPunct="1">
              <a:lnSpc>
                <a:spcPct val="80000"/>
              </a:lnSpc>
              <a:spcBef>
                <a:spcPts val="600"/>
              </a:spcBef>
              <a:buFont typeface="Wingdings" pitchFamily="2" charset="2"/>
              <a:buNone/>
            </a:pPr>
            <a:r>
              <a:rPr lang="fr-FR" sz="1200" smtClean="0"/>
              <a:t>	</a:t>
            </a:r>
          </a:p>
          <a:p>
            <a:pPr algn="just" eaLnBrk="1" hangingPunct="1">
              <a:lnSpc>
                <a:spcPct val="80000"/>
              </a:lnSpc>
              <a:spcBef>
                <a:spcPts val="600"/>
              </a:spcBef>
              <a:buFont typeface="Wingdings" pitchFamily="2" charset="2"/>
              <a:buNone/>
            </a:pPr>
            <a:r>
              <a:rPr lang="fr-FR" sz="1200" smtClean="0"/>
              <a:t>	Il a été construit de telle sorte qu’il puisse s’appliquer à n’importe quel établissement, quelle que soit sa taille:</a:t>
            </a:r>
          </a:p>
          <a:p>
            <a:pPr algn="just" eaLnBrk="1" hangingPunct="1">
              <a:lnSpc>
                <a:spcPct val="80000"/>
              </a:lnSpc>
              <a:spcBef>
                <a:spcPts val="600"/>
              </a:spcBef>
              <a:buFont typeface="Wingdings" pitchFamily="2" charset="2"/>
              <a:buNone/>
            </a:pPr>
            <a:r>
              <a:rPr lang="fr-FR" sz="1200" smtClean="0"/>
              <a:t>	</a:t>
            </a:r>
            <a:r>
              <a:rPr lang="fr-FR" sz="1200" i="1" smtClean="0"/>
              <a:t>par exemple, dans un établissement de petite taille, un poste pourra comprendre plusieurs fonctions ; à l’inverse, dans un établissement de très grande taille, une même fonction pourra être partagée entre plusieurs postes.</a:t>
            </a:r>
          </a:p>
          <a:p>
            <a:pPr algn="just" eaLnBrk="1" hangingPunct="1">
              <a:lnSpc>
                <a:spcPct val="80000"/>
              </a:lnSpc>
              <a:spcBef>
                <a:spcPts val="600"/>
              </a:spcBef>
              <a:buFont typeface="Wingdings" pitchFamily="2" charset="2"/>
              <a:buNone/>
            </a:pPr>
            <a:r>
              <a:rPr lang="fr-FR" sz="1200" i="1" smtClean="0"/>
              <a:t>	</a:t>
            </a:r>
          </a:p>
          <a:p>
            <a:pPr algn="just" eaLnBrk="1" hangingPunct="1">
              <a:lnSpc>
                <a:spcPct val="80000"/>
              </a:lnSpc>
              <a:spcBef>
                <a:spcPts val="600"/>
              </a:spcBef>
              <a:buFont typeface="Wingdings" pitchFamily="2" charset="2"/>
              <a:buNone/>
            </a:pPr>
            <a:r>
              <a:rPr lang="fr-FR" sz="1200" smtClean="0"/>
              <a:t>	Le chef d'établissement répartit les fonctions entre les différents postes.</a:t>
            </a:r>
          </a:p>
          <a:p>
            <a:pPr algn="just" eaLnBrk="1" hangingPunct="1">
              <a:lnSpc>
                <a:spcPct val="80000"/>
              </a:lnSpc>
              <a:spcBef>
                <a:spcPts val="600"/>
              </a:spcBef>
              <a:buFont typeface="Wingdings" pitchFamily="2" charset="2"/>
              <a:buNone/>
            </a:pPr>
            <a:endParaRPr lang="fr-FR" sz="1200" smtClean="0"/>
          </a:p>
        </p:txBody>
      </p:sp>
      <p:sp>
        <p:nvSpPr>
          <p:cNvPr id="52227" name="Rectangle 4"/>
          <p:cNvSpPr>
            <a:spLocks noGrp="1" noChangeArrowheads="1"/>
          </p:cNvSpPr>
          <p:nvPr>
            <p:ph type="title"/>
          </p:nvPr>
        </p:nvSpPr>
        <p:spPr>
          <a:prstGeom prst="rect">
            <a:avLst/>
          </a:prstGeom>
        </p:spPr>
        <p:txBody>
          <a:bodyPr anchor="ctr"/>
          <a:lstStyle/>
          <a:p>
            <a:pPr eaLnBrk="1" hangingPunct="1"/>
            <a:r>
              <a:rPr lang="fr-FR" sz="2800" smtClean="0">
                <a:solidFill>
                  <a:srgbClr val="3333CC"/>
                </a:solidFill>
              </a:rPr>
              <a:t>3. Le référentiel de fonctions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Espace réservé du numéro de diapositive 5"/>
          <p:cNvSpPr>
            <a:spLocks noGrp="1"/>
          </p:cNvSpPr>
          <p:nvPr>
            <p:ph type="sldNum" sz="quarter" idx="12"/>
          </p:nvPr>
        </p:nvSpPr>
        <p:spPr/>
        <p:txBody>
          <a:bodyPr/>
          <a:lstStyle/>
          <a:p>
            <a:pPr>
              <a:defRPr/>
            </a:pPr>
            <a:fld id="{0F1C8B62-7928-4051-A7D7-BEB8CC23BADB}" type="slidenum">
              <a:rPr lang="fr-FR" smtClean="0"/>
              <a:pPr>
                <a:defRPr/>
              </a:pPr>
              <a:t>12</a:t>
            </a:fld>
            <a:endParaRPr lang="fr-FR" smtClean="0"/>
          </a:p>
        </p:txBody>
      </p:sp>
      <p:sp>
        <p:nvSpPr>
          <p:cNvPr id="54274" name="Rectangle 3"/>
          <p:cNvSpPr>
            <a:spLocks noGrp="1" noChangeArrowheads="1"/>
          </p:cNvSpPr>
          <p:nvPr>
            <p:ph type="body" idx="1"/>
          </p:nvPr>
        </p:nvSpPr>
        <p:spPr/>
        <p:txBody>
          <a:bodyPr/>
          <a:lstStyle/>
          <a:p>
            <a:pPr marL="533400" indent="-533400" eaLnBrk="1" hangingPunct="1">
              <a:lnSpc>
                <a:spcPct val="80000"/>
              </a:lnSpc>
              <a:buFont typeface="Wingdings" pitchFamily="2" charset="2"/>
              <a:buNone/>
            </a:pPr>
            <a:r>
              <a:rPr lang="fr-FR" sz="1400" smtClean="0"/>
              <a:t>	Ce référentiel liste actuellement 80 fonctions regroupées en deux ensembles de métiers </a:t>
            </a:r>
            <a:endParaRPr lang="fr-FR" sz="1400" smtClean="0">
              <a:solidFill>
                <a:srgbClr val="001933"/>
              </a:solidFill>
            </a:endParaRPr>
          </a:p>
          <a:p>
            <a:pPr marL="533400" indent="-533400" eaLnBrk="1" hangingPunct="1">
              <a:lnSpc>
                <a:spcPct val="80000"/>
              </a:lnSpc>
              <a:buFont typeface="Wingdings" pitchFamily="2" charset="2"/>
              <a:buNone/>
            </a:pPr>
            <a:endParaRPr lang="fr-FR" sz="1400" smtClean="0">
              <a:solidFill>
                <a:srgbClr val="001933"/>
              </a:solidFill>
            </a:endParaRPr>
          </a:p>
          <a:p>
            <a:pPr marL="914400" lvl="1" indent="-457200" eaLnBrk="1" hangingPunct="1">
              <a:lnSpc>
                <a:spcPct val="80000"/>
              </a:lnSpc>
              <a:buFontTx/>
              <a:buNone/>
            </a:pPr>
            <a:r>
              <a:rPr lang="fr-FR" sz="1200" b="1" i="1" smtClean="0"/>
              <a:t>Education et vie scolaire (2 familles)</a:t>
            </a:r>
          </a:p>
          <a:p>
            <a:pPr marL="914400" lvl="1" indent="-457200" eaLnBrk="1" hangingPunct="1">
              <a:lnSpc>
                <a:spcPct val="80000"/>
              </a:lnSpc>
              <a:buFontTx/>
              <a:buNone/>
            </a:pPr>
            <a:r>
              <a:rPr lang="fr-FR" sz="1200" i="1" smtClean="0"/>
              <a:t>	Enseignement et fonctions connexes</a:t>
            </a:r>
            <a:endParaRPr lang="fr-FR" sz="1200" b="1" i="1" smtClean="0"/>
          </a:p>
          <a:p>
            <a:pPr marL="914400" lvl="1" indent="-457200" eaLnBrk="1" hangingPunct="1">
              <a:lnSpc>
                <a:spcPct val="80000"/>
              </a:lnSpc>
              <a:buFontTx/>
              <a:buNone/>
            </a:pPr>
            <a:r>
              <a:rPr lang="fr-FR" sz="1200" i="1" smtClean="0"/>
              <a:t>	Vie Scolaire</a:t>
            </a:r>
          </a:p>
          <a:p>
            <a:pPr marL="914400" lvl="1" indent="-457200" eaLnBrk="1" hangingPunct="1">
              <a:lnSpc>
                <a:spcPct val="80000"/>
              </a:lnSpc>
              <a:buFontTx/>
              <a:buNone/>
            </a:pPr>
            <a:endParaRPr lang="fr-FR" sz="1200" b="1" i="1" smtClean="0"/>
          </a:p>
          <a:p>
            <a:pPr marL="914400" lvl="1" indent="-457200" eaLnBrk="1" hangingPunct="1">
              <a:lnSpc>
                <a:spcPct val="80000"/>
              </a:lnSpc>
              <a:buFontTx/>
              <a:buNone/>
            </a:pPr>
            <a:r>
              <a:rPr lang="fr-FR" sz="1200" b="1" i="1" smtClean="0"/>
              <a:t>Services supports (5 familles)</a:t>
            </a:r>
          </a:p>
          <a:p>
            <a:pPr marL="914400" lvl="1" indent="-457200" eaLnBrk="1" hangingPunct="1">
              <a:lnSpc>
                <a:spcPct val="80000"/>
              </a:lnSpc>
              <a:buFontTx/>
              <a:buNone/>
            </a:pPr>
            <a:r>
              <a:rPr lang="fr-FR" sz="1200" i="1" smtClean="0"/>
              <a:t>	Fonctions  de gestion administrative et financière</a:t>
            </a:r>
            <a:endParaRPr lang="fr-FR" sz="1200" b="1" i="1" smtClean="0"/>
          </a:p>
          <a:p>
            <a:pPr marL="914400" lvl="1" indent="-457200" eaLnBrk="1" hangingPunct="1">
              <a:lnSpc>
                <a:spcPct val="80000"/>
              </a:lnSpc>
              <a:buFontTx/>
              <a:buNone/>
            </a:pPr>
            <a:r>
              <a:rPr lang="fr-FR" sz="1200" i="1" smtClean="0"/>
              <a:t>	Entretiens et maintenance des biens et des équipements</a:t>
            </a:r>
            <a:endParaRPr lang="fr-FR" sz="1200" b="1" i="1" smtClean="0"/>
          </a:p>
          <a:p>
            <a:pPr marL="914400" lvl="1" indent="-457200" eaLnBrk="1" hangingPunct="1">
              <a:lnSpc>
                <a:spcPct val="80000"/>
              </a:lnSpc>
              <a:buFontTx/>
              <a:buNone/>
            </a:pPr>
            <a:r>
              <a:rPr lang="fr-FR" sz="1200" i="1" smtClean="0"/>
              <a:t>	Restauration</a:t>
            </a:r>
            <a:endParaRPr lang="fr-FR" sz="1200" b="1" i="1" smtClean="0"/>
          </a:p>
          <a:p>
            <a:pPr marL="914400" lvl="1" indent="-457200" eaLnBrk="1" hangingPunct="1">
              <a:lnSpc>
                <a:spcPct val="80000"/>
              </a:lnSpc>
              <a:buFontTx/>
              <a:buNone/>
            </a:pPr>
            <a:r>
              <a:rPr lang="fr-FR" sz="1200" i="1" smtClean="0"/>
              <a:t>	Autres fonctions de service</a:t>
            </a:r>
            <a:endParaRPr lang="fr-FR" sz="1200" b="1" i="1" smtClean="0"/>
          </a:p>
          <a:p>
            <a:pPr marL="914400" lvl="1" indent="-457200" eaLnBrk="1" hangingPunct="1">
              <a:lnSpc>
                <a:spcPct val="80000"/>
              </a:lnSpc>
              <a:buFontTx/>
              <a:buNone/>
            </a:pPr>
            <a:r>
              <a:rPr lang="fr-FR" sz="1200" i="1" smtClean="0"/>
              <a:t>	Autres fonctions techniques</a:t>
            </a:r>
            <a:endParaRPr lang="fr-FR" sz="1200" b="1" i="1" smtClean="0"/>
          </a:p>
          <a:p>
            <a:pPr marL="914400" lvl="1" indent="-457200" eaLnBrk="1" hangingPunct="1">
              <a:lnSpc>
                <a:spcPct val="80000"/>
              </a:lnSpc>
              <a:buFontTx/>
              <a:buNone/>
            </a:pPr>
            <a:endParaRPr lang="fr-FR" sz="1200" smtClean="0"/>
          </a:p>
          <a:p>
            <a:pPr marL="533400" indent="-533400" eaLnBrk="1" hangingPunct="1">
              <a:lnSpc>
                <a:spcPct val="80000"/>
              </a:lnSpc>
              <a:buFont typeface="Wingdings" pitchFamily="2" charset="2"/>
              <a:buNone/>
            </a:pPr>
            <a:r>
              <a:rPr lang="fr-FR" sz="1400" b="1" smtClean="0"/>
              <a:t>Pour chaque fonction réalisée, le référentiel de fonctions définit </a:t>
            </a:r>
            <a:r>
              <a:rPr lang="fr-FR" sz="1400" smtClean="0"/>
              <a:t> </a:t>
            </a:r>
          </a:p>
          <a:p>
            <a:pPr marL="1314450" lvl="2" indent="-457200" eaLnBrk="1" hangingPunct="1">
              <a:lnSpc>
                <a:spcPct val="80000"/>
              </a:lnSpc>
            </a:pPr>
            <a:r>
              <a:rPr lang="fr-FR" sz="1200" smtClean="0"/>
              <a:t>le contour succinct de la fonction</a:t>
            </a:r>
          </a:p>
          <a:p>
            <a:pPr marL="1314450" lvl="2" indent="-457200" eaLnBrk="1" hangingPunct="1">
              <a:lnSpc>
                <a:spcPct val="80000"/>
              </a:lnSpc>
            </a:pPr>
            <a:r>
              <a:rPr lang="fr-FR" sz="1200" smtClean="0"/>
              <a:t>son appartenance à une des 7 familles de fonction</a:t>
            </a:r>
          </a:p>
          <a:p>
            <a:pPr marL="1314450" lvl="2" indent="-457200" eaLnBrk="1" hangingPunct="1">
              <a:lnSpc>
                <a:spcPct val="80000"/>
              </a:lnSpc>
            </a:pPr>
            <a:r>
              <a:rPr lang="fr-FR" sz="1200" smtClean="0"/>
              <a:t>le positionnement hiérarchique </a:t>
            </a:r>
          </a:p>
          <a:p>
            <a:pPr marL="1314450" lvl="2" indent="-457200" eaLnBrk="1" hangingPunct="1">
              <a:lnSpc>
                <a:spcPct val="80000"/>
              </a:lnSpc>
              <a:buFont typeface="Wingdings" pitchFamily="2" charset="2"/>
              <a:buNone/>
            </a:pPr>
            <a:r>
              <a:rPr lang="fr-FR" sz="1200" smtClean="0"/>
              <a:t>	(</a:t>
            </a:r>
            <a:r>
              <a:rPr lang="fr-FR" sz="1200" i="1" smtClean="0"/>
              <a:t>ex : sous l’autorité du chef d’établissement ou, par délégation, d’un cadre)</a:t>
            </a:r>
          </a:p>
          <a:p>
            <a:pPr marL="1314450" lvl="2" indent="-457200" eaLnBrk="1" hangingPunct="1">
              <a:lnSpc>
                <a:spcPct val="80000"/>
              </a:lnSpc>
            </a:pPr>
            <a:r>
              <a:rPr lang="fr-FR" sz="1200" smtClean="0"/>
              <a:t>un élément de classification c’est-à-dire une référence à une des 4 strates </a:t>
            </a:r>
          </a:p>
          <a:p>
            <a:pPr marL="914400" lvl="1" indent="-457200" eaLnBrk="1" hangingPunct="1">
              <a:lnSpc>
                <a:spcPct val="80000"/>
              </a:lnSpc>
              <a:buFontTx/>
              <a:buNone/>
            </a:pPr>
            <a:r>
              <a:rPr lang="fr-FR" sz="1200" i="1" smtClean="0"/>
              <a:t>	</a:t>
            </a:r>
            <a:endParaRPr lang="fr-FR" sz="1200" smtClean="0"/>
          </a:p>
        </p:txBody>
      </p:sp>
      <p:sp>
        <p:nvSpPr>
          <p:cNvPr id="54275" name="Rectangle 4"/>
          <p:cNvSpPr>
            <a:spLocks noGrp="1" noChangeArrowheads="1"/>
          </p:cNvSpPr>
          <p:nvPr>
            <p:ph type="title"/>
          </p:nvPr>
        </p:nvSpPr>
        <p:spPr>
          <a:prstGeom prst="rect">
            <a:avLst/>
          </a:prstGeom>
        </p:spPr>
        <p:txBody>
          <a:bodyPr anchor="ctr"/>
          <a:lstStyle/>
          <a:p>
            <a:pPr eaLnBrk="1" hangingPunct="1"/>
            <a:r>
              <a:rPr lang="fr-FR" sz="2800" smtClean="0">
                <a:solidFill>
                  <a:srgbClr val="3333CC"/>
                </a:solidFill>
              </a:rPr>
              <a:t>3. Le référentiel de fonctions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Espace réservé du numéro de diapositive 5"/>
          <p:cNvSpPr>
            <a:spLocks noGrp="1"/>
          </p:cNvSpPr>
          <p:nvPr>
            <p:ph type="sldNum" sz="quarter" idx="12"/>
          </p:nvPr>
        </p:nvSpPr>
        <p:spPr/>
        <p:txBody>
          <a:bodyPr/>
          <a:lstStyle/>
          <a:p>
            <a:pPr>
              <a:defRPr/>
            </a:pPr>
            <a:fld id="{943177C8-AE22-4542-853E-C3655AF6DBBD}" type="slidenum">
              <a:rPr lang="fr-FR" smtClean="0"/>
              <a:pPr>
                <a:defRPr/>
              </a:pPr>
              <a:t>13</a:t>
            </a:fld>
            <a:endParaRPr lang="fr-FR" smtClean="0"/>
          </a:p>
        </p:txBody>
      </p:sp>
      <p:sp>
        <p:nvSpPr>
          <p:cNvPr id="52227" name="Rectangle 3"/>
          <p:cNvSpPr>
            <a:spLocks noGrp="1" noChangeArrowheads="1"/>
          </p:cNvSpPr>
          <p:nvPr>
            <p:ph type="body" idx="1"/>
          </p:nvPr>
        </p:nvSpPr>
        <p:spPr>
          <a:xfrm>
            <a:off x="838200" y="2562225"/>
            <a:ext cx="7693025" cy="3724275"/>
          </a:xfrm>
        </p:spPr>
        <p:txBody>
          <a:bodyPr anchor="ctr" anchorCtr="1"/>
          <a:lstStyle/>
          <a:p>
            <a:pPr lvl="1" algn="just">
              <a:spcBef>
                <a:spcPts val="600"/>
              </a:spcBef>
              <a:defRPr/>
            </a:pPr>
            <a:r>
              <a:rPr lang="fr-FR" sz="1400" dirty="0" smtClean="0"/>
              <a:t>Le poste de travail peut être composé de plusieurs fonctions relevant de strates différentes.</a:t>
            </a:r>
          </a:p>
          <a:p>
            <a:pPr lvl="1" algn="just">
              <a:spcBef>
                <a:spcPts val="600"/>
              </a:spcBef>
              <a:defRPr/>
            </a:pPr>
            <a:r>
              <a:rPr lang="fr-FR" sz="1400" dirty="0" smtClean="0"/>
              <a:t>La fiche d’aide à la classification </a:t>
            </a:r>
            <a:r>
              <a:rPr lang="fr-FR" sz="1200" dirty="0" smtClean="0"/>
              <a:t>(cf.  Annexe 2)</a:t>
            </a:r>
            <a:r>
              <a:rPr lang="fr-FR" sz="1400" dirty="0" smtClean="0"/>
              <a:t> permet de lister les fonctions et pour chacune de ces fonctions, d’indiquer la strate de rattachement.</a:t>
            </a:r>
            <a:endParaRPr lang="fr-FR" sz="1400" dirty="0" smtClean="0">
              <a:ea typeface="+mn-ea"/>
              <a:cs typeface="+mn-cs"/>
            </a:endParaRPr>
          </a:p>
          <a:p>
            <a:pPr lvl="2" algn="just">
              <a:spcBef>
                <a:spcPts val="600"/>
              </a:spcBef>
              <a:defRPr/>
            </a:pPr>
            <a:r>
              <a:rPr lang="fr-FR" sz="1400" dirty="0" smtClean="0">
                <a:ea typeface="+mn-ea"/>
                <a:cs typeface="+mn-cs"/>
              </a:rPr>
              <a:t> </a:t>
            </a:r>
            <a:r>
              <a:rPr lang="fr-FR" sz="1400" dirty="0" smtClean="0"/>
              <a:t>Si toutes les fonctions relèvent de la même strate : le poste de travail est automatiquement rattaché à celle-ci </a:t>
            </a:r>
            <a:r>
              <a:rPr lang="fr-FR" sz="1200" dirty="0" smtClean="0"/>
              <a:t>(voir diapositive 14)</a:t>
            </a:r>
            <a:r>
              <a:rPr lang="fr-FR" sz="1400" dirty="0" smtClean="0"/>
              <a:t>;</a:t>
            </a:r>
          </a:p>
          <a:p>
            <a:pPr lvl="2" algn="just">
              <a:spcBef>
                <a:spcPts val="600"/>
              </a:spcBef>
              <a:buFont typeface="Wingdings" pitchFamily="2" charset="2"/>
              <a:buNone/>
              <a:defRPr/>
            </a:pPr>
            <a:endParaRPr lang="fr-FR" sz="1400" dirty="0" smtClean="0"/>
          </a:p>
          <a:p>
            <a:pPr lvl="2" algn="just">
              <a:spcBef>
                <a:spcPts val="600"/>
              </a:spcBef>
              <a:defRPr/>
            </a:pPr>
            <a:r>
              <a:rPr lang="fr-FR" sz="1400" dirty="0" smtClean="0"/>
              <a:t>Si le poste de travail est composé de plusieurs fonctions relevant de strates différentes :</a:t>
            </a:r>
          </a:p>
          <a:p>
            <a:pPr lvl="3" algn="just">
              <a:spcBef>
                <a:spcPts val="600"/>
              </a:spcBef>
              <a:defRPr/>
            </a:pPr>
            <a:r>
              <a:rPr lang="fr-FR" sz="1200" dirty="0" smtClean="0"/>
              <a:t>la strate de rattachement est celle de la fonction majoritaire ou des fonctions majoritaires en temps de travail apprécié sur l’année (voir page 15) ;</a:t>
            </a:r>
          </a:p>
          <a:p>
            <a:pPr lvl="3" algn="just">
              <a:spcBef>
                <a:spcPts val="600"/>
              </a:spcBef>
              <a:defRPr/>
            </a:pPr>
            <a:r>
              <a:rPr lang="fr-FR" sz="1200" dirty="0" smtClean="0"/>
              <a:t>en cas de temps de travail égalitaire sur des strates différentes, la strate de rattachement est celle la plus favorable au salarié (voir page 16).</a:t>
            </a:r>
          </a:p>
          <a:p>
            <a:pPr lvl="3" algn="just">
              <a:spcBef>
                <a:spcPts val="600"/>
              </a:spcBef>
              <a:buFontTx/>
              <a:buNone/>
              <a:defRPr/>
            </a:pPr>
            <a:endParaRPr lang="fr-FR" sz="1200" dirty="0" smtClean="0"/>
          </a:p>
          <a:p>
            <a:pPr lvl="1" algn="just">
              <a:spcBef>
                <a:spcPts val="600"/>
              </a:spcBef>
              <a:defRPr/>
            </a:pPr>
            <a:r>
              <a:rPr lang="fr-FR" sz="1400" dirty="0" smtClean="0"/>
              <a:t>En tout état de cause, le poste de travail ne peut relever que d’une seule strate.</a:t>
            </a:r>
          </a:p>
        </p:txBody>
      </p:sp>
      <p:sp>
        <p:nvSpPr>
          <p:cNvPr id="56323" name="AutoShape 2"/>
          <p:cNvSpPr>
            <a:spLocks noGrp="1" noChangeArrowheads="1"/>
          </p:cNvSpPr>
          <p:nvPr>
            <p:ph type="title"/>
          </p:nvPr>
        </p:nvSpPr>
        <p:spPr>
          <a:xfrm>
            <a:off x="762000" y="928688"/>
            <a:ext cx="7924800" cy="1143000"/>
          </a:xfrm>
        </p:spPr>
        <p:txBody>
          <a:bodyPr/>
          <a:lstStyle/>
          <a:p>
            <a:pPr marL="355600" indent="-355600" eaLnBrk="1" hangingPunct="1"/>
            <a:r>
              <a:rPr lang="fr-FR" sz="2800" smtClean="0">
                <a:solidFill>
                  <a:srgbClr val="3333CC"/>
                </a:solidFill>
              </a:rPr>
              <a:t>4. La détermination de la strate de rattachement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Espace réservé du numéro de diapositive 5"/>
          <p:cNvSpPr>
            <a:spLocks noGrp="1"/>
          </p:cNvSpPr>
          <p:nvPr>
            <p:ph type="sldNum" sz="quarter" idx="12"/>
          </p:nvPr>
        </p:nvSpPr>
        <p:spPr/>
        <p:txBody>
          <a:bodyPr/>
          <a:lstStyle/>
          <a:p>
            <a:pPr>
              <a:defRPr/>
            </a:pPr>
            <a:fld id="{0AB8DA3B-05A0-4876-B7C2-AC93EAE30203}" type="slidenum">
              <a:rPr lang="fr-FR" smtClean="0"/>
              <a:pPr>
                <a:defRPr/>
              </a:pPr>
              <a:t>14</a:t>
            </a:fld>
            <a:endParaRPr lang="fr-FR" smtClean="0"/>
          </a:p>
        </p:txBody>
      </p:sp>
      <p:sp>
        <p:nvSpPr>
          <p:cNvPr id="58370" name="Rectangle 3"/>
          <p:cNvSpPr>
            <a:spLocks noGrp="1" noChangeArrowheads="1"/>
          </p:cNvSpPr>
          <p:nvPr>
            <p:ph type="body" idx="1"/>
          </p:nvPr>
        </p:nvSpPr>
        <p:spPr/>
        <p:txBody>
          <a:bodyPr/>
          <a:lstStyle/>
          <a:p>
            <a:pPr algn="just" eaLnBrk="1" hangingPunct="1">
              <a:lnSpc>
                <a:spcPct val="80000"/>
              </a:lnSpc>
              <a:buFont typeface="Wingdings" pitchFamily="2" charset="2"/>
              <a:buNone/>
            </a:pPr>
            <a:r>
              <a:rPr lang="fr-FR" sz="1200" smtClean="0"/>
              <a:t>	 Le poste de travail sera positionné dans l’une des 4 strates suivant les compétences qu’il requiert. </a:t>
            </a:r>
          </a:p>
          <a:p>
            <a:pPr algn="just" eaLnBrk="1" hangingPunct="1">
              <a:lnSpc>
                <a:spcPct val="80000"/>
              </a:lnSpc>
              <a:buFont typeface="Wingdings" pitchFamily="2" charset="2"/>
              <a:buNone/>
            </a:pPr>
            <a:endParaRPr lang="fr-FR" sz="1200" smtClean="0"/>
          </a:p>
          <a:p>
            <a:pPr algn="just" eaLnBrk="1" hangingPunct="1">
              <a:lnSpc>
                <a:spcPct val="80000"/>
              </a:lnSpc>
              <a:buFont typeface="Wingdings" pitchFamily="2" charset="2"/>
              <a:buNone/>
            </a:pPr>
            <a:r>
              <a:rPr lang="fr-FR" sz="1200" smtClean="0"/>
              <a:t>	</a:t>
            </a:r>
            <a:r>
              <a:rPr lang="fr-FR" sz="1200" b="1" smtClean="0"/>
              <a:t>Strate I </a:t>
            </a:r>
            <a:r>
              <a:rPr lang="fr-FR" sz="1200" smtClean="0"/>
              <a:t>:  </a:t>
            </a:r>
            <a:r>
              <a:rPr lang="fr-FR" sz="1200" b="1" i="1" smtClean="0"/>
              <a:t>Exécution de tâches ou d’opérations simples </a:t>
            </a:r>
            <a:r>
              <a:rPr lang="fr-FR" sz="1200" i="1" smtClean="0"/>
              <a:t>répondant à un mode opératoire fourni au salarié. Fait ce qu’on lui demande, comme on le lui demande. La fonction n’exige pas de niveau préalable.  (Titres de niveau VI ou V). </a:t>
            </a:r>
            <a:endParaRPr lang="fr-FR" sz="1200" smtClean="0"/>
          </a:p>
          <a:p>
            <a:pPr algn="just">
              <a:buFont typeface="Wingdings" pitchFamily="2" charset="2"/>
              <a:buNone/>
            </a:pPr>
            <a:endParaRPr lang="fr-FR" sz="1200" smtClean="0"/>
          </a:p>
          <a:p>
            <a:pPr algn="just">
              <a:buFont typeface="Wingdings" pitchFamily="2" charset="2"/>
              <a:buNone/>
            </a:pPr>
            <a:r>
              <a:rPr lang="fr-FR" sz="1200" smtClean="0"/>
              <a:t>	</a:t>
            </a:r>
            <a:r>
              <a:rPr lang="fr-FR" sz="1200" b="1" smtClean="0"/>
              <a:t>Strate II </a:t>
            </a:r>
            <a:r>
              <a:rPr lang="fr-FR" sz="1200" smtClean="0"/>
              <a:t>:</a:t>
            </a:r>
            <a:r>
              <a:rPr lang="fr-FR" sz="1200" b="1" smtClean="0"/>
              <a:t> </a:t>
            </a:r>
            <a:r>
              <a:rPr lang="fr-FR" sz="1200" b="1" i="1" smtClean="0"/>
              <a:t>Exécution d’activités complètes et déterminées </a:t>
            </a:r>
            <a:r>
              <a:rPr lang="fr-FR" sz="1200" i="1" smtClean="0"/>
              <a:t>nécessitant de mettre en œuvre </a:t>
            </a:r>
            <a:r>
              <a:rPr lang="fr-FR" sz="1200" b="1" i="1" smtClean="0"/>
              <a:t>des savoir-faire ou des savoir-agir </a:t>
            </a:r>
            <a:r>
              <a:rPr lang="fr-FR" sz="1200" i="1" smtClean="0"/>
              <a:t>préalablement acquis. Sait comment faire ce qu’on lui demande de faire. La fonction exige une qualification minimale (Titres de niveau V ou IV) et/ ou une expérience validée dans une fonction similaire.</a:t>
            </a:r>
            <a:r>
              <a:rPr lang="fr-FR" sz="1200" smtClean="0"/>
              <a:t> </a:t>
            </a:r>
          </a:p>
          <a:p>
            <a:pPr algn="just"/>
            <a:endParaRPr lang="fr-FR" sz="1200" smtClean="0"/>
          </a:p>
          <a:p>
            <a:pPr algn="just">
              <a:buFont typeface="Wingdings" pitchFamily="2" charset="2"/>
              <a:buNone/>
            </a:pPr>
            <a:r>
              <a:rPr lang="fr-FR" sz="1200" smtClean="0"/>
              <a:t>	</a:t>
            </a:r>
            <a:r>
              <a:rPr lang="fr-FR" sz="1200" b="1" smtClean="0"/>
              <a:t>Strate III :</a:t>
            </a:r>
            <a:r>
              <a:rPr lang="fr-FR" sz="1200" smtClean="0"/>
              <a:t> </a:t>
            </a:r>
            <a:r>
              <a:rPr lang="fr-FR" sz="1200" b="1" i="1" smtClean="0"/>
              <a:t>Réalisation d’activités complexes impliquant de combiner ou de transposer des savoirs, des savoir-faire, des savoir-agir </a:t>
            </a:r>
            <a:r>
              <a:rPr lang="fr-FR" sz="1200" i="1" smtClean="0"/>
              <a:t>pour répondre avec pertinence à une situation. Sait définir ce qu’il faut faire en fonction d’un objectif général ou d’une situation et sait le mettre en œuvre. La fonction exige un niveau de formation (Niveau III/ Niveau II) et/ou une expérience professionnelle. </a:t>
            </a:r>
          </a:p>
          <a:p>
            <a:pPr algn="just">
              <a:buFont typeface="Wingdings" pitchFamily="2" charset="2"/>
              <a:buNone/>
            </a:pPr>
            <a:r>
              <a:rPr lang="fr-FR" sz="1200" smtClean="0"/>
              <a:t> </a:t>
            </a:r>
          </a:p>
          <a:p>
            <a:pPr algn="just">
              <a:buFont typeface="Wingdings" pitchFamily="2" charset="2"/>
              <a:buNone/>
            </a:pPr>
            <a:r>
              <a:rPr lang="fr-FR" sz="1200" smtClean="0"/>
              <a:t>	</a:t>
            </a:r>
            <a:r>
              <a:rPr lang="fr-FR" sz="1200" b="1" smtClean="0"/>
              <a:t>Strate IV:</a:t>
            </a:r>
            <a:r>
              <a:rPr lang="fr-FR" sz="1200" smtClean="0"/>
              <a:t> </a:t>
            </a:r>
            <a:r>
              <a:rPr lang="fr-FR" sz="1200" b="1" i="1" smtClean="0"/>
              <a:t>Fonction stratégique et de mise en œuvre stratégique</a:t>
            </a:r>
            <a:r>
              <a:rPr lang="fr-FR" sz="1200" i="1" smtClean="0"/>
              <a:t>, impliquant, dans le cadre  des délégations reçues, la capacité à se saisir d’enjeux et à construire - sur la base de ces enjeux, des contraintes et des moyens disponibles- les lignes générales d’actions opérationnelles. La fonction exige un niveau de formation  (Niveau II/ Niveau I) et/ou une expérience professionnelle.</a:t>
            </a:r>
          </a:p>
          <a:p>
            <a:pPr algn="just" eaLnBrk="1" hangingPunct="1">
              <a:lnSpc>
                <a:spcPct val="80000"/>
              </a:lnSpc>
              <a:buFont typeface="Wingdings" pitchFamily="2" charset="2"/>
              <a:buNone/>
            </a:pPr>
            <a:r>
              <a:rPr lang="fr-FR" sz="1200" i="1" smtClean="0"/>
              <a:t>.</a:t>
            </a:r>
          </a:p>
        </p:txBody>
      </p:sp>
      <p:sp>
        <p:nvSpPr>
          <p:cNvPr id="58371" name="AutoShape 2"/>
          <p:cNvSpPr>
            <a:spLocks noGrp="1" noChangeArrowheads="1"/>
          </p:cNvSpPr>
          <p:nvPr>
            <p:ph type="title"/>
          </p:nvPr>
        </p:nvSpPr>
        <p:spPr/>
        <p:txBody>
          <a:bodyPr/>
          <a:lstStyle/>
          <a:p>
            <a:pPr marL="355600" indent="-355600" eaLnBrk="1" hangingPunct="1"/>
            <a:r>
              <a:rPr lang="fr-FR" sz="2800" smtClean="0">
                <a:solidFill>
                  <a:srgbClr val="3333CC"/>
                </a:solidFill>
              </a:rPr>
              <a:t>4. La détermination de la strate de rattachement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re 1"/>
          <p:cNvSpPr>
            <a:spLocks noGrp="1"/>
          </p:cNvSpPr>
          <p:nvPr>
            <p:ph type="title"/>
          </p:nvPr>
        </p:nvSpPr>
        <p:spPr/>
        <p:txBody>
          <a:bodyPr/>
          <a:lstStyle/>
          <a:p>
            <a:r>
              <a:rPr lang="fr-FR" sz="2800" smtClean="0">
                <a:solidFill>
                  <a:srgbClr val="3333CC"/>
                </a:solidFill>
              </a:rPr>
              <a:t>4. Détermination de la strate de rattachement / Exemples </a:t>
            </a:r>
          </a:p>
        </p:txBody>
      </p:sp>
      <p:sp>
        <p:nvSpPr>
          <p:cNvPr id="4" name="Espace réservé du numéro de diapositive 3"/>
          <p:cNvSpPr>
            <a:spLocks noGrp="1"/>
          </p:cNvSpPr>
          <p:nvPr>
            <p:ph type="sldNum" sz="quarter" idx="12"/>
          </p:nvPr>
        </p:nvSpPr>
        <p:spPr/>
        <p:txBody>
          <a:bodyPr/>
          <a:lstStyle/>
          <a:p>
            <a:pPr>
              <a:defRPr/>
            </a:pPr>
            <a:fld id="{FA12410D-7C18-4980-8E3C-E025CC2EC4AA}" type="slidenum">
              <a:rPr lang="fr-FR" smtClean="0"/>
              <a:pPr>
                <a:defRPr/>
              </a:pPr>
              <a:t>15</a:t>
            </a:fld>
            <a:endParaRPr lang="fr-FR"/>
          </a:p>
        </p:txBody>
      </p:sp>
      <p:sp>
        <p:nvSpPr>
          <p:cNvPr id="60419" name="Rectangle 3"/>
          <p:cNvSpPr>
            <a:spLocks noGrp="1" noChangeArrowheads="1"/>
          </p:cNvSpPr>
          <p:nvPr>
            <p:ph idx="1"/>
          </p:nvPr>
        </p:nvSpPr>
        <p:spPr/>
        <p:txBody>
          <a:bodyPr/>
          <a:lstStyle/>
          <a:p>
            <a:pPr eaLnBrk="1" hangingPunct="1">
              <a:lnSpc>
                <a:spcPct val="80000"/>
              </a:lnSpc>
              <a:buFont typeface="Wingdings" pitchFamily="2" charset="2"/>
              <a:buNone/>
            </a:pPr>
            <a:endParaRPr lang="fr-FR" sz="1200" smtClean="0"/>
          </a:p>
          <a:p>
            <a:pPr eaLnBrk="1" hangingPunct="1">
              <a:lnSpc>
                <a:spcPct val="80000"/>
              </a:lnSpc>
              <a:buFontTx/>
              <a:buAutoNum type="arabicPeriod"/>
            </a:pPr>
            <a:r>
              <a:rPr lang="fr-FR" sz="1200" b="1" smtClean="0"/>
              <a:t>Si toutes les fonctions relèvent de la même strate: rattachement automatique à cette strate</a:t>
            </a:r>
          </a:p>
          <a:p>
            <a:pPr eaLnBrk="1" hangingPunct="1">
              <a:lnSpc>
                <a:spcPct val="80000"/>
              </a:lnSpc>
              <a:buFont typeface="Wingdings" pitchFamily="2" charset="2"/>
              <a:buNone/>
            </a:pPr>
            <a:r>
              <a:rPr lang="fr-FR" sz="1200" smtClean="0"/>
              <a:t>	Pour un poste composé de fonctions de secrétariat et de surveillance (cantine ou/et étude du soir) :  </a:t>
            </a:r>
          </a:p>
          <a:p>
            <a:pPr lvl="1" eaLnBrk="1" hangingPunct="1">
              <a:lnSpc>
                <a:spcPct val="80000"/>
              </a:lnSpc>
            </a:pPr>
            <a:r>
              <a:rPr lang="fr-FR" sz="1000" smtClean="0"/>
              <a:t>Secrétariat familles/élèves (n° 27) : Strate II</a:t>
            </a:r>
          </a:p>
          <a:p>
            <a:pPr lvl="1" eaLnBrk="1" hangingPunct="1">
              <a:lnSpc>
                <a:spcPct val="80000"/>
              </a:lnSpc>
            </a:pPr>
            <a:r>
              <a:rPr lang="fr-FR" sz="1000" smtClean="0"/>
              <a:t>Prise en charge d’un groupe d’élèves (n° 14) : Strate II</a:t>
            </a:r>
            <a:endParaRPr lang="fr-FR" sz="1000" u="sng" smtClean="0"/>
          </a:p>
          <a:p>
            <a:pPr lvl="1" eaLnBrk="1" hangingPunct="1">
              <a:lnSpc>
                <a:spcPct val="80000"/>
              </a:lnSpc>
            </a:pPr>
            <a:r>
              <a:rPr lang="fr-FR" sz="1000" b="1" u="sng" smtClean="0"/>
              <a:t>La strate de rattachement sera </a:t>
            </a:r>
            <a:r>
              <a:rPr lang="fr-FR" sz="1000" b="1" smtClean="0"/>
              <a:t>: Strate II</a:t>
            </a:r>
          </a:p>
          <a:p>
            <a:pPr eaLnBrk="1" hangingPunct="1">
              <a:lnSpc>
                <a:spcPct val="80000"/>
              </a:lnSpc>
              <a:buFont typeface="Wingdings" pitchFamily="2" charset="2"/>
              <a:buNone/>
            </a:pPr>
            <a:endParaRPr lang="fr-FR" sz="1200" smtClean="0"/>
          </a:p>
          <a:p>
            <a:pPr marL="342900" lvl="2" indent="-342900" eaLnBrk="1" hangingPunct="1">
              <a:lnSpc>
                <a:spcPct val="80000"/>
              </a:lnSpc>
              <a:buFont typeface="Wingdings" pitchFamily="2" charset="2"/>
              <a:buAutoNum type="arabicPeriod" startAt="2"/>
            </a:pPr>
            <a:r>
              <a:rPr lang="fr-FR" sz="1200" b="1" smtClean="0"/>
              <a:t>Si le poste de travail est composé de plusieurs fonctions relevant de strates différentes :</a:t>
            </a:r>
          </a:p>
          <a:p>
            <a:pPr eaLnBrk="1" hangingPunct="1">
              <a:lnSpc>
                <a:spcPct val="80000"/>
              </a:lnSpc>
              <a:buFont typeface="Wingdings" pitchFamily="2" charset="2"/>
              <a:buNone/>
            </a:pPr>
            <a:r>
              <a:rPr lang="fr-FR" sz="1200" smtClean="0"/>
              <a:t>	rattachement à la strate de la fonction ou des fonctions majoritaires en temps de travail apprécié sur l’année</a:t>
            </a:r>
          </a:p>
          <a:p>
            <a:pPr eaLnBrk="1" hangingPunct="1">
              <a:lnSpc>
                <a:spcPct val="80000"/>
              </a:lnSpc>
              <a:buFont typeface="Wingdings" pitchFamily="2" charset="2"/>
              <a:buNone/>
            </a:pPr>
            <a:r>
              <a:rPr lang="fr-FR" sz="1200" smtClean="0"/>
              <a:t>	Pour un poste composé des fonctions suivantes </a:t>
            </a:r>
          </a:p>
          <a:p>
            <a:pPr eaLnBrk="1" hangingPunct="1">
              <a:lnSpc>
                <a:spcPct val="80000"/>
              </a:lnSpc>
              <a:buFont typeface="Wingdings" pitchFamily="2" charset="2"/>
              <a:buNone/>
            </a:pPr>
            <a:r>
              <a:rPr lang="fr-FR" sz="1200" smtClean="0"/>
              <a:t>	</a:t>
            </a:r>
          </a:p>
          <a:p>
            <a:pPr eaLnBrk="1" hangingPunct="1">
              <a:lnSpc>
                <a:spcPct val="80000"/>
              </a:lnSpc>
              <a:buFont typeface="Wingdings" pitchFamily="2" charset="2"/>
              <a:buNone/>
            </a:pPr>
            <a:endParaRPr lang="fr-FR" sz="1200" smtClean="0"/>
          </a:p>
          <a:p>
            <a:pPr eaLnBrk="1" hangingPunct="1">
              <a:lnSpc>
                <a:spcPct val="80000"/>
              </a:lnSpc>
              <a:buFont typeface="Wingdings" pitchFamily="2" charset="2"/>
              <a:buNone/>
            </a:pPr>
            <a:endParaRPr lang="fr-FR" sz="1200" smtClean="0"/>
          </a:p>
          <a:p>
            <a:pPr eaLnBrk="1" hangingPunct="1">
              <a:lnSpc>
                <a:spcPct val="80000"/>
              </a:lnSpc>
              <a:buFont typeface="Wingdings" pitchFamily="2" charset="2"/>
              <a:buNone/>
            </a:pPr>
            <a:endParaRPr lang="fr-FR" sz="1200" smtClean="0"/>
          </a:p>
          <a:p>
            <a:pPr eaLnBrk="1" hangingPunct="1">
              <a:lnSpc>
                <a:spcPct val="80000"/>
              </a:lnSpc>
              <a:buFont typeface="Wingdings" pitchFamily="2" charset="2"/>
              <a:buNone/>
            </a:pPr>
            <a:endParaRPr lang="fr-FR" sz="1200" smtClean="0"/>
          </a:p>
          <a:p>
            <a:pPr eaLnBrk="1" hangingPunct="1">
              <a:lnSpc>
                <a:spcPct val="80000"/>
              </a:lnSpc>
              <a:buFont typeface="Wingdings" pitchFamily="2" charset="2"/>
              <a:buNone/>
            </a:pPr>
            <a:endParaRPr lang="fr-FR" sz="1200" smtClean="0"/>
          </a:p>
          <a:p>
            <a:pPr eaLnBrk="1" hangingPunct="1">
              <a:lnSpc>
                <a:spcPct val="80000"/>
              </a:lnSpc>
              <a:buFont typeface="Wingdings" pitchFamily="2" charset="2"/>
              <a:buNone/>
            </a:pPr>
            <a:endParaRPr lang="fr-FR" sz="1200" smtClean="0"/>
          </a:p>
          <a:p>
            <a:pPr lvl="1" eaLnBrk="1" hangingPunct="1">
              <a:lnSpc>
                <a:spcPct val="80000"/>
              </a:lnSpc>
              <a:buFontTx/>
              <a:buNone/>
            </a:pPr>
            <a:endParaRPr lang="fr-FR" sz="1000" smtClean="0"/>
          </a:p>
          <a:p>
            <a:pPr eaLnBrk="1" hangingPunct="1">
              <a:lnSpc>
                <a:spcPct val="80000"/>
              </a:lnSpc>
            </a:pPr>
            <a:endParaRPr lang="fr-FR" sz="1200" smtClean="0"/>
          </a:p>
        </p:txBody>
      </p:sp>
      <p:graphicFrame>
        <p:nvGraphicFramePr>
          <p:cNvPr id="6" name="Tableau 5"/>
          <p:cNvGraphicFramePr>
            <a:graphicFrameLocks noGrp="1"/>
          </p:cNvGraphicFramePr>
          <p:nvPr/>
        </p:nvGraphicFramePr>
        <p:xfrm>
          <a:off x="1547813" y="4397375"/>
          <a:ext cx="6121400" cy="2127250"/>
        </p:xfrm>
        <a:graphic>
          <a:graphicData uri="http://schemas.openxmlformats.org/drawingml/2006/table">
            <a:tbl>
              <a:tblPr firstRow="1" bandRow="1">
                <a:tableStyleId>{5C22544A-7EE6-4342-B048-85BDC9FD1C3A}</a:tableStyleId>
              </a:tblPr>
              <a:tblGrid>
                <a:gridCol w="2040227"/>
                <a:gridCol w="2040227"/>
                <a:gridCol w="2040227"/>
              </a:tblGrid>
              <a:tr h="3843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900" dirty="0" smtClean="0"/>
                        <a:t>Fonctions</a:t>
                      </a:r>
                      <a:endParaRPr lang="fr-FR" sz="900" dirty="0"/>
                    </a:p>
                  </a:txBody>
                  <a:tcPr/>
                </a:tc>
                <a:tc gridSpan="2">
                  <a:txBody>
                    <a:bodyPr/>
                    <a:lstStyle/>
                    <a:p>
                      <a:pPr algn="ctr"/>
                      <a:r>
                        <a:rPr lang="fr-FR" sz="900" dirty="0" smtClean="0"/>
                        <a:t>Temps de travail par fonction</a:t>
                      </a:r>
                      <a:endParaRPr lang="fr-FR" sz="900" dirty="0"/>
                    </a:p>
                  </a:txBody>
                  <a:tcPr/>
                </a:tc>
                <a:tc hMerge="1">
                  <a:txBody>
                    <a:bodyPr/>
                    <a:lstStyle/>
                    <a:p>
                      <a:endParaRPr lang="fr-FR" sz="900" dirty="0"/>
                    </a:p>
                  </a:txBody>
                  <a:tcPr/>
                </a:tc>
              </a:tr>
              <a:tr h="384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b="1" dirty="0" smtClean="0"/>
                        <a:t>Auxiliaire pédagogique </a:t>
                      </a:r>
                    </a:p>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t>(fonction n°3/ Strate II)</a:t>
                      </a:r>
                      <a:endParaRPr lang="fr-FR" sz="900" dirty="0"/>
                    </a:p>
                  </a:txBody>
                  <a:tcPr anchor="ctr"/>
                </a:tc>
                <a:tc>
                  <a:txBody>
                    <a:bodyPr/>
                    <a:lstStyle/>
                    <a:p>
                      <a:pPr algn="ctr"/>
                      <a:r>
                        <a:rPr lang="fr-FR" sz="900" dirty="0" smtClean="0"/>
                        <a:t>30%</a:t>
                      </a:r>
                      <a:endParaRPr lang="fr-FR" sz="900" dirty="0"/>
                    </a:p>
                  </a:txBody>
                  <a:tcPr anchor="ctr"/>
                </a:tc>
                <a:tc>
                  <a:txBody>
                    <a:bodyPr/>
                    <a:lstStyle/>
                    <a:p>
                      <a:pPr algn="ctr"/>
                      <a:r>
                        <a:rPr lang="fr-FR" sz="900" dirty="0" smtClean="0"/>
                        <a:t>80%</a:t>
                      </a:r>
                      <a:endParaRPr lang="fr-FR" sz="900" dirty="0"/>
                    </a:p>
                  </a:txBody>
                  <a:tcPr anchor="ctr"/>
                </a:tc>
              </a:tr>
              <a:tr h="4631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900" b="1" dirty="0" smtClean="0"/>
                        <a:t>Auxiliaire de vie scolaire</a:t>
                      </a:r>
                    </a:p>
                    <a:p>
                      <a:pPr marL="0" marR="0" lvl="1" indent="0" algn="l" defTabSz="914400" rtl="0" eaLnBrk="1" fontAlgn="auto" latinLnBrk="0" hangingPunct="1">
                        <a:lnSpc>
                          <a:spcPct val="100000"/>
                        </a:lnSpc>
                        <a:spcBef>
                          <a:spcPts val="0"/>
                        </a:spcBef>
                        <a:spcAft>
                          <a:spcPts val="0"/>
                        </a:spcAft>
                        <a:buClrTx/>
                        <a:buSzTx/>
                        <a:buFontTx/>
                        <a:buNone/>
                        <a:tabLst/>
                        <a:defRPr/>
                      </a:pPr>
                      <a:r>
                        <a:rPr lang="fr-FR" sz="900" dirty="0" smtClean="0"/>
                        <a:t>(fonction n°5 / Strate I)</a:t>
                      </a:r>
                    </a:p>
                    <a:p>
                      <a:endParaRPr lang="fr-FR" sz="900" dirty="0"/>
                    </a:p>
                  </a:txBody>
                  <a:tcPr anchor="ctr"/>
                </a:tc>
                <a:tc>
                  <a:txBody>
                    <a:bodyPr/>
                    <a:lstStyle/>
                    <a:p>
                      <a:pPr algn="ctr"/>
                      <a:r>
                        <a:rPr lang="fr-FR" sz="900" dirty="0" smtClean="0"/>
                        <a:t>60%</a:t>
                      </a:r>
                      <a:endParaRPr lang="fr-FR" sz="900" dirty="0"/>
                    </a:p>
                  </a:txBody>
                  <a:tcPr anchor="ctr"/>
                </a:tc>
                <a:tc>
                  <a:txBody>
                    <a:bodyPr/>
                    <a:lstStyle/>
                    <a:p>
                      <a:pPr algn="ctr"/>
                      <a:r>
                        <a:rPr lang="fr-FR" sz="900" dirty="0" smtClean="0"/>
                        <a:t>10%</a:t>
                      </a:r>
                      <a:endParaRPr lang="fr-FR" sz="900" dirty="0"/>
                    </a:p>
                  </a:txBody>
                  <a:tcPr anchor="ctr"/>
                </a:tc>
              </a:tr>
              <a:tr h="428220">
                <a:tc>
                  <a:txBody>
                    <a:bodyPr/>
                    <a:lstStyle/>
                    <a:p>
                      <a:r>
                        <a:rPr lang="fr-FR" sz="900" b="1" dirty="0" smtClean="0"/>
                        <a:t>Service auprès des enseignants </a:t>
                      </a:r>
                    </a:p>
                    <a:p>
                      <a:r>
                        <a:rPr lang="fr-FR" sz="900" dirty="0" smtClean="0"/>
                        <a:t>(fonction n° 4 / Strate I)</a:t>
                      </a:r>
                      <a:endParaRPr lang="fr-FR" sz="900" dirty="0"/>
                    </a:p>
                  </a:txBody>
                  <a:tcPr anchor="ctr"/>
                </a:tc>
                <a:tc>
                  <a:txBody>
                    <a:bodyPr/>
                    <a:lstStyle/>
                    <a:p>
                      <a:pPr algn="ctr"/>
                      <a:r>
                        <a:rPr lang="fr-FR" sz="900" dirty="0" smtClean="0"/>
                        <a:t>10%</a:t>
                      </a:r>
                      <a:endParaRPr lang="fr-FR" sz="900" dirty="0"/>
                    </a:p>
                  </a:txBody>
                  <a:tcPr anchor="ctr"/>
                </a:tc>
                <a:tc>
                  <a:txBody>
                    <a:bodyPr/>
                    <a:lstStyle/>
                    <a:p>
                      <a:pPr algn="ctr"/>
                      <a:r>
                        <a:rPr lang="fr-FR" sz="900" dirty="0" smtClean="0"/>
                        <a:t>10%</a:t>
                      </a:r>
                      <a:endParaRPr lang="fr-FR" sz="900" dirty="0"/>
                    </a:p>
                  </a:txBody>
                  <a:tcPr anchor="ctr"/>
                </a:tc>
              </a:tr>
              <a:tr h="428220">
                <a:tc>
                  <a:txBody>
                    <a:bodyPr/>
                    <a:lstStyle/>
                    <a:p>
                      <a:pPr algn="l"/>
                      <a:endParaRPr lang="fr-FR" sz="900" b="1" u="sng" dirty="0" smtClean="0"/>
                    </a:p>
                    <a:p>
                      <a:pPr algn="l"/>
                      <a:r>
                        <a:rPr lang="fr-FR" sz="900" b="1" u="sng" dirty="0" smtClean="0"/>
                        <a:t>Strate</a:t>
                      </a:r>
                      <a:r>
                        <a:rPr lang="fr-FR" sz="900" b="1" u="sng" baseline="0" dirty="0" smtClean="0"/>
                        <a:t> de rattachement </a:t>
                      </a:r>
                      <a:endParaRPr lang="fr-FR" sz="900" b="1" u="sng" dirty="0"/>
                    </a:p>
                  </a:txBody>
                  <a:tcPr anchor="ctr"/>
                </a:tc>
                <a:tc>
                  <a:txBody>
                    <a:bodyPr/>
                    <a:lstStyle/>
                    <a:p>
                      <a:pPr algn="ctr"/>
                      <a:endParaRPr lang="fr-FR" sz="900" b="1" dirty="0" smtClean="0"/>
                    </a:p>
                    <a:p>
                      <a:pPr algn="ctr"/>
                      <a:r>
                        <a:rPr lang="fr-FR" sz="900" b="1" dirty="0" smtClean="0"/>
                        <a:t>Strate I</a:t>
                      </a:r>
                      <a:endParaRPr lang="fr-FR" sz="900" b="1" dirty="0"/>
                    </a:p>
                  </a:txBody>
                  <a:tcPr anchor="ctr"/>
                </a:tc>
                <a:tc>
                  <a:txBody>
                    <a:bodyPr/>
                    <a:lstStyle/>
                    <a:p>
                      <a:pPr algn="ctr"/>
                      <a:endParaRPr lang="fr-FR" sz="900" b="1" dirty="0" smtClean="0"/>
                    </a:p>
                    <a:p>
                      <a:pPr algn="ctr"/>
                      <a:r>
                        <a:rPr lang="fr-FR" sz="900" b="1" dirty="0" smtClean="0"/>
                        <a:t>Strate II</a:t>
                      </a:r>
                      <a:endParaRPr lang="fr-FR" sz="900" b="1" dirty="0"/>
                    </a:p>
                  </a:txBody>
                  <a:tcPr anchor="ct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Espace réservé du contenu 2"/>
          <p:cNvSpPr>
            <a:spLocks noGrp="1"/>
          </p:cNvSpPr>
          <p:nvPr>
            <p:ph idx="1"/>
          </p:nvPr>
        </p:nvSpPr>
        <p:spPr>
          <a:xfrm>
            <a:off x="838200" y="2362200"/>
            <a:ext cx="7693025" cy="995363"/>
          </a:xfrm>
        </p:spPr>
        <p:txBody>
          <a:bodyPr/>
          <a:lstStyle/>
          <a:p>
            <a:pPr lvl="1" eaLnBrk="1" hangingPunct="1">
              <a:lnSpc>
                <a:spcPct val="80000"/>
              </a:lnSpc>
              <a:buFontTx/>
              <a:buNone/>
            </a:pPr>
            <a:endParaRPr lang="fr-FR" sz="1000" smtClean="0"/>
          </a:p>
          <a:p>
            <a:pPr marL="342900" lvl="2" indent="-342900" eaLnBrk="1" hangingPunct="1">
              <a:lnSpc>
                <a:spcPct val="80000"/>
              </a:lnSpc>
              <a:buFont typeface="Wingdings" pitchFamily="2" charset="2"/>
              <a:buNone/>
            </a:pPr>
            <a:r>
              <a:rPr lang="fr-FR" sz="1200" smtClean="0"/>
              <a:t>3.	</a:t>
            </a:r>
            <a:r>
              <a:rPr lang="fr-FR" sz="1200" b="1" smtClean="0"/>
              <a:t>Si le poste de travail est composé de plusieurs fonctions relevant de strates différentes :</a:t>
            </a:r>
          </a:p>
          <a:p>
            <a:pPr eaLnBrk="1" hangingPunct="1">
              <a:lnSpc>
                <a:spcPct val="80000"/>
              </a:lnSpc>
              <a:buFont typeface="Wingdings" pitchFamily="2" charset="2"/>
              <a:buNone/>
            </a:pPr>
            <a:r>
              <a:rPr lang="fr-FR" sz="1200" smtClean="0"/>
              <a:t>	si le temps de travail apprécié sur l’année est égalitaire sur les strates, rattachement à la strate la plus élevée</a:t>
            </a:r>
          </a:p>
          <a:p>
            <a:pPr eaLnBrk="1" hangingPunct="1">
              <a:lnSpc>
                <a:spcPct val="80000"/>
              </a:lnSpc>
              <a:buFont typeface="Wingdings" pitchFamily="2" charset="2"/>
              <a:buNone/>
            </a:pPr>
            <a:r>
              <a:rPr lang="fr-FR" sz="1200" smtClean="0"/>
              <a:t>	</a:t>
            </a:r>
          </a:p>
          <a:p>
            <a:pPr eaLnBrk="1" hangingPunct="1">
              <a:lnSpc>
                <a:spcPct val="80000"/>
              </a:lnSpc>
              <a:buFont typeface="Wingdings" pitchFamily="2" charset="2"/>
              <a:buNone/>
            </a:pPr>
            <a:r>
              <a:rPr lang="fr-FR" sz="1200" smtClean="0"/>
              <a:t>	Pour un poste rattaché aux services supports (restauration/entretien)  qui se composerait des fonctions suivantes:</a:t>
            </a:r>
          </a:p>
          <a:p>
            <a:pPr>
              <a:buFont typeface="Wingdings" pitchFamily="2" charset="2"/>
              <a:buNone/>
            </a:pPr>
            <a:endParaRPr lang="fr-FR" smtClean="0"/>
          </a:p>
        </p:txBody>
      </p:sp>
      <p:sp>
        <p:nvSpPr>
          <p:cNvPr id="4" name="Espace réservé du numéro de diapositive 3"/>
          <p:cNvSpPr>
            <a:spLocks noGrp="1"/>
          </p:cNvSpPr>
          <p:nvPr>
            <p:ph type="sldNum" sz="quarter" idx="12"/>
          </p:nvPr>
        </p:nvSpPr>
        <p:spPr/>
        <p:txBody>
          <a:bodyPr/>
          <a:lstStyle/>
          <a:p>
            <a:pPr>
              <a:defRPr/>
            </a:pPr>
            <a:fld id="{3AEF878F-1EBF-458D-8E7B-34C7B59E9B10}" type="slidenum">
              <a:rPr lang="fr-FR" smtClean="0"/>
              <a:pPr>
                <a:defRPr/>
              </a:pPr>
              <a:t>16</a:t>
            </a:fld>
            <a:endParaRPr lang="fr-FR"/>
          </a:p>
        </p:txBody>
      </p:sp>
      <p:graphicFrame>
        <p:nvGraphicFramePr>
          <p:cNvPr id="5" name="Tableau 4"/>
          <p:cNvGraphicFramePr>
            <a:graphicFrameLocks noGrp="1"/>
          </p:cNvGraphicFramePr>
          <p:nvPr/>
        </p:nvGraphicFramePr>
        <p:xfrm>
          <a:off x="2268538" y="3605213"/>
          <a:ext cx="4079875" cy="2127250"/>
        </p:xfrm>
        <a:graphic>
          <a:graphicData uri="http://schemas.openxmlformats.org/drawingml/2006/table">
            <a:tbl>
              <a:tblPr firstRow="1" bandRow="1">
                <a:tableStyleId>{5C22544A-7EE6-4342-B048-85BDC9FD1C3A}</a:tableStyleId>
              </a:tblPr>
              <a:tblGrid>
                <a:gridCol w="2040227"/>
                <a:gridCol w="2040227"/>
              </a:tblGrid>
              <a:tr h="3843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900" dirty="0" smtClean="0"/>
                        <a:t>Fonctions</a:t>
                      </a:r>
                      <a:endParaRPr lang="fr-FR" sz="900" dirty="0"/>
                    </a:p>
                  </a:txBody>
                  <a:tcPr anchor="ctr"/>
                </a:tc>
                <a:tc>
                  <a:txBody>
                    <a:bodyPr/>
                    <a:lstStyle/>
                    <a:p>
                      <a:pPr algn="ctr"/>
                      <a:r>
                        <a:rPr lang="fr-FR" sz="900" dirty="0" smtClean="0"/>
                        <a:t>Temps de travail par fonction</a:t>
                      </a:r>
                      <a:endParaRPr lang="fr-FR" sz="900" dirty="0"/>
                    </a:p>
                  </a:txBody>
                  <a:tcPr anchor="ctr"/>
                </a:tc>
              </a:tr>
              <a:tr h="384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b="1" dirty="0" smtClean="0"/>
                        <a:t>Ménage et nettoyage</a:t>
                      </a:r>
                    </a:p>
                    <a:p>
                      <a:pPr marL="0" marR="0" indent="0" algn="l" defTabSz="914400" rtl="0" eaLnBrk="1" fontAlgn="auto" latinLnBrk="0" hangingPunct="1">
                        <a:lnSpc>
                          <a:spcPct val="100000"/>
                        </a:lnSpc>
                        <a:spcBef>
                          <a:spcPts val="0"/>
                        </a:spcBef>
                        <a:spcAft>
                          <a:spcPts val="0"/>
                        </a:spcAft>
                        <a:buClrTx/>
                        <a:buSzTx/>
                        <a:buFontTx/>
                        <a:buNone/>
                        <a:tabLst/>
                        <a:defRPr/>
                      </a:pPr>
                      <a:r>
                        <a:rPr lang="fr-FR" sz="900" dirty="0" smtClean="0"/>
                        <a:t>(fonction n°53/ Strate I)</a:t>
                      </a:r>
                      <a:endParaRPr lang="fr-FR" sz="900" dirty="0"/>
                    </a:p>
                  </a:txBody>
                  <a:tcPr anchor="ctr"/>
                </a:tc>
                <a:tc>
                  <a:txBody>
                    <a:bodyPr/>
                    <a:lstStyle/>
                    <a:p>
                      <a:pPr algn="ctr"/>
                      <a:r>
                        <a:rPr lang="fr-FR" sz="900" dirty="0" smtClean="0"/>
                        <a:t>20%</a:t>
                      </a:r>
                      <a:endParaRPr lang="fr-FR" sz="900" dirty="0"/>
                    </a:p>
                  </a:txBody>
                  <a:tcPr anchor="ctr"/>
                </a:tc>
              </a:tr>
              <a:tr h="4631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900" b="1" dirty="0" smtClean="0"/>
                        <a:t>Plonge et nettoyage </a:t>
                      </a:r>
                    </a:p>
                    <a:p>
                      <a:pPr marL="0" marR="0" lvl="1" indent="0" algn="l" defTabSz="914400" rtl="0" eaLnBrk="1" fontAlgn="auto" latinLnBrk="0" hangingPunct="1">
                        <a:lnSpc>
                          <a:spcPct val="100000"/>
                        </a:lnSpc>
                        <a:spcBef>
                          <a:spcPts val="0"/>
                        </a:spcBef>
                        <a:spcAft>
                          <a:spcPts val="0"/>
                        </a:spcAft>
                        <a:buClrTx/>
                        <a:buSzTx/>
                        <a:buFontTx/>
                        <a:buNone/>
                        <a:tabLst/>
                        <a:defRPr/>
                      </a:pPr>
                      <a:r>
                        <a:rPr lang="fr-FR" sz="900" dirty="0" smtClean="0"/>
                        <a:t>(fonction n°54/ Strate I)</a:t>
                      </a:r>
                    </a:p>
                    <a:p>
                      <a:endParaRPr lang="fr-FR" sz="900" dirty="0"/>
                    </a:p>
                  </a:txBody>
                  <a:tcPr anchor="ctr"/>
                </a:tc>
                <a:tc>
                  <a:txBody>
                    <a:bodyPr/>
                    <a:lstStyle/>
                    <a:p>
                      <a:pPr algn="ctr"/>
                      <a:r>
                        <a:rPr lang="fr-FR" sz="900" dirty="0" smtClean="0"/>
                        <a:t>30%</a:t>
                      </a:r>
                      <a:endParaRPr lang="fr-FR" sz="900" dirty="0"/>
                    </a:p>
                  </a:txBody>
                  <a:tcPr anchor="ctr"/>
                </a:tc>
              </a:tr>
              <a:tr h="428220">
                <a:tc>
                  <a:txBody>
                    <a:bodyPr/>
                    <a:lstStyle/>
                    <a:p>
                      <a:r>
                        <a:rPr lang="fr-FR" sz="900" b="1" dirty="0" smtClean="0"/>
                        <a:t>Elaboration des repas</a:t>
                      </a:r>
                    </a:p>
                    <a:p>
                      <a:r>
                        <a:rPr lang="fr-FR" sz="900" dirty="0" smtClean="0"/>
                        <a:t>(fonction n° 58 / Strate II)</a:t>
                      </a:r>
                      <a:endParaRPr lang="fr-FR" sz="900" dirty="0"/>
                    </a:p>
                  </a:txBody>
                  <a:tcPr anchor="ctr"/>
                </a:tc>
                <a:tc>
                  <a:txBody>
                    <a:bodyPr/>
                    <a:lstStyle/>
                    <a:p>
                      <a:pPr algn="ctr"/>
                      <a:r>
                        <a:rPr lang="fr-FR" sz="900" dirty="0" smtClean="0"/>
                        <a:t>50%</a:t>
                      </a:r>
                      <a:endParaRPr lang="fr-FR" sz="900" dirty="0"/>
                    </a:p>
                  </a:txBody>
                  <a:tcPr anchor="ctr"/>
                </a:tc>
              </a:tr>
              <a:tr h="428220">
                <a:tc>
                  <a:txBody>
                    <a:bodyPr/>
                    <a:lstStyle/>
                    <a:p>
                      <a:pPr algn="l"/>
                      <a:endParaRPr lang="fr-FR" sz="900" b="1" dirty="0" smtClean="0"/>
                    </a:p>
                    <a:p>
                      <a:pPr algn="l"/>
                      <a:r>
                        <a:rPr lang="fr-FR" sz="900" b="1" u="sng" dirty="0" smtClean="0"/>
                        <a:t>Strate</a:t>
                      </a:r>
                      <a:r>
                        <a:rPr lang="fr-FR" sz="900" b="1" u="sng" baseline="0" dirty="0" smtClean="0"/>
                        <a:t> de rattachement </a:t>
                      </a:r>
                      <a:endParaRPr lang="fr-FR" sz="900" b="1" u="sng" dirty="0"/>
                    </a:p>
                  </a:txBody>
                  <a:tcPr anchor="ctr"/>
                </a:tc>
                <a:tc>
                  <a:txBody>
                    <a:bodyPr/>
                    <a:lstStyle/>
                    <a:p>
                      <a:pPr algn="ctr"/>
                      <a:endParaRPr lang="fr-FR" sz="900" b="1" dirty="0" smtClean="0"/>
                    </a:p>
                    <a:p>
                      <a:pPr algn="ctr"/>
                      <a:r>
                        <a:rPr lang="fr-FR" sz="900" b="1" dirty="0" smtClean="0"/>
                        <a:t>Strate II</a:t>
                      </a:r>
                      <a:endParaRPr lang="fr-FR" sz="900" b="1" dirty="0"/>
                    </a:p>
                  </a:txBody>
                  <a:tcPr anchor="ctr"/>
                </a:tc>
              </a:tr>
            </a:tbl>
          </a:graphicData>
        </a:graphic>
      </p:graphicFrame>
      <p:sp>
        <p:nvSpPr>
          <p:cNvPr id="62487" name="Titre 1"/>
          <p:cNvSpPr>
            <a:spLocks noGrp="1"/>
          </p:cNvSpPr>
          <p:nvPr>
            <p:ph type="title"/>
          </p:nvPr>
        </p:nvSpPr>
        <p:spPr/>
        <p:txBody>
          <a:bodyPr/>
          <a:lstStyle/>
          <a:p>
            <a:r>
              <a:rPr lang="fr-FR" sz="2800" smtClean="0">
                <a:solidFill>
                  <a:srgbClr val="3333CC"/>
                </a:solidFill>
              </a:rPr>
              <a:t>4. Détermination de la strate de rattachement / Exemples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Espace réservé du numéro de diapositive 5"/>
          <p:cNvSpPr>
            <a:spLocks noGrp="1"/>
          </p:cNvSpPr>
          <p:nvPr>
            <p:ph type="sldNum" sz="quarter" idx="12"/>
          </p:nvPr>
        </p:nvSpPr>
        <p:spPr/>
        <p:txBody>
          <a:bodyPr/>
          <a:lstStyle/>
          <a:p>
            <a:pPr>
              <a:defRPr/>
            </a:pPr>
            <a:fld id="{C978DD45-7929-4DD8-861A-B76B6325B00F}" type="slidenum">
              <a:rPr lang="fr-FR" smtClean="0"/>
              <a:pPr>
                <a:defRPr/>
              </a:pPr>
              <a:t>17</a:t>
            </a:fld>
            <a:endParaRPr lang="fr-FR" smtClean="0"/>
          </a:p>
        </p:txBody>
      </p:sp>
      <p:sp>
        <p:nvSpPr>
          <p:cNvPr id="2" name="Rectangle 3"/>
          <p:cNvSpPr>
            <a:spLocks noGrp="1" noChangeArrowheads="1"/>
          </p:cNvSpPr>
          <p:nvPr>
            <p:ph type="body" idx="1"/>
          </p:nvPr>
        </p:nvSpPr>
        <p:spPr/>
        <p:txBody>
          <a:bodyPr/>
          <a:lstStyle/>
          <a:p>
            <a:pPr>
              <a:buFont typeface="Wingdings" pitchFamily="2" charset="2"/>
              <a:buNone/>
              <a:defRPr/>
            </a:pPr>
            <a:r>
              <a:rPr lang="fr-FR" sz="1200" dirty="0" smtClean="0"/>
              <a:t>	</a:t>
            </a:r>
          </a:p>
          <a:p>
            <a:pPr>
              <a:buFont typeface="Wingdings" pitchFamily="2" charset="2"/>
              <a:buNone/>
              <a:defRPr/>
            </a:pPr>
            <a:r>
              <a:rPr lang="fr-FR" sz="1200" dirty="0" smtClean="0"/>
              <a:t>Chaque strate est composée de cinq critères classant eux-mêmes composés de trois degrés. </a:t>
            </a:r>
          </a:p>
          <a:p>
            <a:pPr marL="0" indent="0">
              <a:buFont typeface="Wingdings" pitchFamily="2" charset="2"/>
              <a:buNone/>
              <a:defRPr/>
            </a:pPr>
            <a:r>
              <a:rPr lang="fr-FR" sz="1200" dirty="0" smtClean="0"/>
              <a:t>A l’aide du tableau des critères classant , l’attribution du nombre de degrés se fait selon le niveau de compétences attendu dans la strate de rattachement du poste de travail en matière de :</a:t>
            </a:r>
          </a:p>
          <a:p>
            <a:pPr lvl="2">
              <a:defRPr/>
            </a:pPr>
            <a:r>
              <a:rPr lang="fr-FR" sz="1200" dirty="0" smtClean="0"/>
              <a:t>Technicité / expertise ;</a:t>
            </a:r>
          </a:p>
          <a:p>
            <a:pPr lvl="2">
              <a:defRPr/>
            </a:pPr>
            <a:r>
              <a:rPr lang="fr-FR" sz="1200" dirty="0" smtClean="0"/>
              <a:t>Responsabilité ;</a:t>
            </a:r>
          </a:p>
          <a:p>
            <a:pPr lvl="2">
              <a:defRPr/>
            </a:pPr>
            <a:r>
              <a:rPr lang="fr-FR" sz="1200" dirty="0" smtClean="0"/>
              <a:t>Autonomie ;</a:t>
            </a:r>
          </a:p>
          <a:p>
            <a:pPr lvl="2">
              <a:defRPr/>
            </a:pPr>
            <a:r>
              <a:rPr lang="fr-FR" sz="1200" dirty="0" smtClean="0"/>
              <a:t>Communication ;</a:t>
            </a:r>
          </a:p>
          <a:p>
            <a:pPr lvl="2">
              <a:defRPr/>
            </a:pPr>
            <a:r>
              <a:rPr lang="fr-FR" sz="1200" dirty="0" smtClean="0"/>
              <a:t>Management (pour les strates II à IV). </a:t>
            </a:r>
          </a:p>
          <a:p>
            <a:pPr>
              <a:buFont typeface="Wingdings" pitchFamily="2" charset="2"/>
              <a:buNone/>
              <a:defRPr/>
            </a:pPr>
            <a:endParaRPr lang="fr-FR" sz="1200" dirty="0" smtClean="0"/>
          </a:p>
          <a:p>
            <a:pPr marL="0" indent="0">
              <a:buFont typeface="Wingdings" pitchFamily="2" charset="2"/>
              <a:buNone/>
              <a:defRPr/>
            </a:pPr>
            <a:r>
              <a:rPr lang="fr-FR" sz="1200" dirty="0" smtClean="0"/>
              <a:t>Pour la prise en compte de l’expérience dans le cas d’un recrutement  voir tableau diapositive 7.</a:t>
            </a:r>
          </a:p>
          <a:p>
            <a:pPr>
              <a:buFont typeface="Wingdings" pitchFamily="2" charset="2"/>
              <a:buNone/>
              <a:defRPr/>
            </a:pPr>
            <a:endParaRPr lang="fr-FR" sz="1200" dirty="0" smtClean="0"/>
          </a:p>
          <a:p>
            <a:pPr marL="0" indent="0">
              <a:buFont typeface="Wingdings" pitchFamily="2" charset="2"/>
              <a:buNone/>
              <a:defRPr/>
            </a:pPr>
            <a:r>
              <a:rPr lang="fr-FR" sz="1200" dirty="0" smtClean="0"/>
              <a:t>Les formations en vue du développement de compétences à l’initiative de l’employeur entraînent la révision des degrés dans la strate voire le passage à une strate supérieure.</a:t>
            </a:r>
            <a:r>
              <a:rPr lang="fr-FR" sz="1200" i="1" dirty="0" smtClean="0"/>
              <a:t> </a:t>
            </a:r>
            <a:endParaRPr lang="fr-FR" sz="1200" dirty="0" smtClean="0"/>
          </a:p>
          <a:p>
            <a:pPr>
              <a:buFont typeface="Wingdings" pitchFamily="2" charset="2"/>
              <a:buNone/>
              <a:defRPr/>
            </a:pPr>
            <a:endParaRPr lang="fr-FR" sz="1200" dirty="0" smtClean="0"/>
          </a:p>
        </p:txBody>
      </p:sp>
      <p:sp>
        <p:nvSpPr>
          <p:cNvPr id="64515" name="AutoShape 4"/>
          <p:cNvSpPr>
            <a:spLocks noGrp="1" noChangeArrowheads="1"/>
          </p:cNvSpPr>
          <p:nvPr>
            <p:ph type="title"/>
          </p:nvPr>
        </p:nvSpPr>
        <p:spPr/>
        <p:txBody>
          <a:bodyPr/>
          <a:lstStyle/>
          <a:p>
            <a:pPr eaLnBrk="1" hangingPunct="1"/>
            <a:r>
              <a:rPr lang="fr-FR" sz="2800" smtClean="0">
                <a:solidFill>
                  <a:srgbClr val="3333CC"/>
                </a:solidFill>
              </a:rPr>
              <a:t>5. L’application des critères classant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Espace réservé du contenu 2"/>
          <p:cNvSpPr>
            <a:spLocks noGrp="1"/>
          </p:cNvSpPr>
          <p:nvPr>
            <p:ph idx="1"/>
          </p:nvPr>
        </p:nvSpPr>
        <p:spPr/>
        <p:txBody>
          <a:bodyPr/>
          <a:lstStyle/>
          <a:p>
            <a:pPr marL="0" indent="0">
              <a:buFont typeface="Wingdings" pitchFamily="2" charset="2"/>
              <a:buNone/>
            </a:pPr>
            <a:r>
              <a:rPr lang="fr-FR" sz="1200" smtClean="0"/>
              <a:t>Poste composé de fonctions Education et vie scolaire (sécurisation simple/ prise en charge d’un groupe d’élèves / animation -pour l’aide aux devoirs-). Strate de rattachement II.</a:t>
            </a:r>
          </a:p>
          <a:p>
            <a:pPr marL="0" indent="0">
              <a:buFont typeface="Wingdings" pitchFamily="2" charset="2"/>
              <a:buNone/>
            </a:pPr>
            <a:r>
              <a:rPr lang="fr-FR" sz="1200" smtClean="0"/>
              <a:t> </a:t>
            </a:r>
          </a:p>
          <a:p>
            <a:pPr marL="0" indent="0">
              <a:buFont typeface="Wingdings" pitchFamily="2" charset="2"/>
              <a:buNone/>
            </a:pPr>
            <a:r>
              <a:rPr lang="fr-FR" sz="1200" b="1" smtClean="0"/>
              <a:t>Le degré est déterminé en utilisant le tableau des critères classant.</a:t>
            </a:r>
          </a:p>
          <a:p>
            <a:pPr marL="0" indent="0">
              <a:buFont typeface="Wingdings" pitchFamily="2" charset="2"/>
              <a:buNone/>
            </a:pPr>
            <a:endParaRPr lang="fr-FR" sz="1200" smtClean="0"/>
          </a:p>
          <a:p>
            <a:pPr marL="0" indent="0">
              <a:buFont typeface="Wingdings" pitchFamily="2" charset="2"/>
              <a:buNone/>
            </a:pPr>
            <a:r>
              <a:rPr lang="fr-FR" sz="1200" smtClean="0"/>
              <a:t>Exemple de critère classant  : « </a:t>
            </a:r>
            <a:r>
              <a:rPr lang="fr-FR" sz="1200" b="1" smtClean="0"/>
              <a:t>communication</a:t>
            </a:r>
            <a:r>
              <a:rPr lang="fr-FR" sz="1200" smtClean="0"/>
              <a:t> »</a:t>
            </a:r>
          </a:p>
          <a:p>
            <a:pPr marL="0" indent="0">
              <a:buFont typeface="Wingdings" pitchFamily="2" charset="2"/>
              <a:buNone/>
            </a:pPr>
            <a:r>
              <a:rPr lang="fr-FR" sz="1200" smtClean="0"/>
              <a:t> </a:t>
            </a:r>
          </a:p>
          <a:p>
            <a:pPr marL="0" indent="0">
              <a:buFontTx/>
              <a:buChar char="-"/>
            </a:pPr>
            <a:r>
              <a:rPr lang="fr-FR" sz="1200" smtClean="0"/>
              <a:t>Le poste ne nécessite pas de communication avec un interlocuteur extérieur à l’établissement:</a:t>
            </a:r>
          </a:p>
          <a:p>
            <a:pPr marL="0" indent="0">
              <a:buFont typeface="Wingdings" pitchFamily="2" charset="2"/>
              <a:buNone/>
            </a:pPr>
            <a:r>
              <a:rPr lang="fr-FR" sz="1200" b="1" smtClean="0"/>
              <a:t>	degré 1 : Est capable de communiquer convenablement avec l’ensemble de ses 	interlocuteurs internes</a:t>
            </a:r>
          </a:p>
          <a:p>
            <a:pPr marL="0" indent="0"/>
            <a:endParaRPr lang="fr-FR" sz="1200" smtClean="0"/>
          </a:p>
          <a:p>
            <a:pPr marL="0" indent="0">
              <a:buFontTx/>
              <a:buChar char="-"/>
            </a:pPr>
            <a:r>
              <a:rPr lang="fr-FR" sz="1200" smtClean="0"/>
              <a:t>Le poste nécessite de communiquer avec des interlocuteurs extérieurs à l’établissement  (familles, etc.)</a:t>
            </a:r>
          </a:p>
          <a:p>
            <a:pPr marL="0" indent="0">
              <a:buFont typeface="Wingdings" pitchFamily="2" charset="2"/>
              <a:buNone/>
            </a:pPr>
            <a:r>
              <a:rPr lang="fr-FR" sz="1200" smtClean="0"/>
              <a:t>	</a:t>
            </a:r>
            <a:r>
              <a:rPr lang="fr-FR" sz="1200" b="1" smtClean="0"/>
              <a:t>degré 2 : Est capable de prendre en charge des interlocuteurs externes pour des 	questions simples relevant de son champ d’activité</a:t>
            </a:r>
            <a:endParaRPr lang="fr-FR" sz="1200" smtClean="0"/>
          </a:p>
          <a:p>
            <a:pPr marL="0" indent="0">
              <a:buFontTx/>
              <a:buChar char="-"/>
            </a:pPr>
            <a:endParaRPr lang="fr-FR" sz="1200" smtClean="0"/>
          </a:p>
          <a:p>
            <a:pPr marL="0" indent="0">
              <a:buFont typeface="Wingdings" pitchFamily="2" charset="2"/>
              <a:buNone/>
            </a:pPr>
            <a:r>
              <a:rPr lang="fr-FR" sz="1200" smtClean="0"/>
              <a:t>Ces éléments  sont intégrés dans la fiche de reclassification (voir  page suivante).</a:t>
            </a:r>
          </a:p>
        </p:txBody>
      </p:sp>
      <p:sp>
        <p:nvSpPr>
          <p:cNvPr id="4" name="Espace réservé du numéro de diapositive 3"/>
          <p:cNvSpPr>
            <a:spLocks noGrp="1"/>
          </p:cNvSpPr>
          <p:nvPr>
            <p:ph type="sldNum" sz="quarter" idx="12"/>
          </p:nvPr>
        </p:nvSpPr>
        <p:spPr/>
        <p:txBody>
          <a:bodyPr/>
          <a:lstStyle/>
          <a:p>
            <a:pPr>
              <a:defRPr/>
            </a:pPr>
            <a:fld id="{F9A2A2D2-8731-4181-A99C-C0A9233FA229}" type="slidenum">
              <a:rPr lang="fr-FR" smtClean="0"/>
              <a:pPr>
                <a:defRPr/>
              </a:pPr>
              <a:t>18</a:t>
            </a:fld>
            <a:endParaRPr lang="fr-FR"/>
          </a:p>
        </p:txBody>
      </p:sp>
      <p:sp>
        <p:nvSpPr>
          <p:cNvPr id="66563" name="AutoShape 4"/>
          <p:cNvSpPr>
            <a:spLocks noGrp="1" noChangeArrowheads="1"/>
          </p:cNvSpPr>
          <p:nvPr>
            <p:ph type="title"/>
          </p:nvPr>
        </p:nvSpPr>
        <p:spPr/>
        <p:txBody>
          <a:bodyPr/>
          <a:lstStyle/>
          <a:p>
            <a:pPr eaLnBrk="1" hangingPunct="1"/>
            <a:r>
              <a:rPr lang="fr-FR" sz="2800" smtClean="0">
                <a:solidFill>
                  <a:srgbClr val="3333CC"/>
                </a:solidFill>
              </a:rPr>
              <a:t>5. L’application des critères classant / Exemples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5" name="Espace réservé du numéro de diapositive 4"/>
          <p:cNvSpPr>
            <a:spLocks noGrp="1"/>
          </p:cNvSpPr>
          <p:nvPr>
            <p:ph type="sldNum" sz="quarter" idx="12"/>
          </p:nvPr>
        </p:nvSpPr>
        <p:spPr/>
        <p:txBody>
          <a:bodyPr/>
          <a:lstStyle/>
          <a:p>
            <a:pPr>
              <a:defRPr/>
            </a:pPr>
            <a:fld id="{74BD304F-9E88-4B3B-9387-378AF663BBB9}" type="slidenum">
              <a:rPr lang="fr-FR" smtClean="0"/>
              <a:pPr>
                <a:defRPr/>
              </a:pPr>
              <a:t>19</a:t>
            </a:fld>
            <a:endParaRPr lang="fr-FR" smtClean="0"/>
          </a:p>
        </p:txBody>
      </p:sp>
      <p:sp>
        <p:nvSpPr>
          <p:cNvPr id="2" name="Rectangle 706"/>
          <p:cNvSpPr>
            <a:spLocks noChangeArrowheads="1"/>
          </p:cNvSpPr>
          <p:nvPr/>
        </p:nvSpPr>
        <p:spPr bwMode="auto">
          <a:xfrm>
            <a:off x="0" y="7208838"/>
            <a:ext cx="9144000" cy="0"/>
          </a:xfrm>
          <a:prstGeom prst="rect">
            <a:avLst/>
          </a:prstGeom>
          <a:noFill/>
          <a:ln w="9525">
            <a:noFill/>
            <a:miter lim="800000"/>
            <a:headEnd/>
            <a:tailEnd/>
          </a:ln>
        </p:spPr>
        <p:txBody>
          <a:bodyPr wrap="none" anchor="ctr">
            <a:spAutoFit/>
          </a:bodyPr>
          <a:lstStyle/>
          <a:p>
            <a:endParaRPr lang="fr-FR"/>
          </a:p>
        </p:txBody>
      </p:sp>
      <p:sp>
        <p:nvSpPr>
          <p:cNvPr id="1036" name="Line 1729"/>
          <p:cNvSpPr>
            <a:spLocks noChangeShapeType="1"/>
          </p:cNvSpPr>
          <p:nvPr/>
        </p:nvSpPr>
        <p:spPr bwMode="auto">
          <a:xfrm>
            <a:off x="917575" y="1298575"/>
            <a:ext cx="0" cy="0"/>
          </a:xfrm>
          <a:prstGeom prst="line">
            <a:avLst/>
          </a:prstGeom>
          <a:noFill/>
          <a:ln w="25400" cap="rnd">
            <a:solidFill>
              <a:srgbClr val="000000"/>
            </a:solidFill>
            <a:round/>
            <a:headEnd/>
            <a:tailEnd/>
          </a:ln>
        </p:spPr>
        <p:txBody>
          <a:bodyPr/>
          <a:lstStyle/>
          <a:p>
            <a:endParaRPr lang="fr-FR"/>
          </a:p>
        </p:txBody>
      </p:sp>
      <p:sp>
        <p:nvSpPr>
          <p:cNvPr id="1037" name="Line 1731"/>
          <p:cNvSpPr>
            <a:spLocks noChangeShapeType="1"/>
          </p:cNvSpPr>
          <p:nvPr/>
        </p:nvSpPr>
        <p:spPr bwMode="auto">
          <a:xfrm>
            <a:off x="917575" y="1298575"/>
            <a:ext cx="0" cy="0"/>
          </a:xfrm>
          <a:prstGeom prst="line">
            <a:avLst/>
          </a:prstGeom>
          <a:noFill/>
          <a:ln w="25400" cap="rnd">
            <a:solidFill>
              <a:srgbClr val="000000"/>
            </a:solidFill>
            <a:round/>
            <a:headEnd/>
            <a:tailEnd/>
          </a:ln>
        </p:spPr>
        <p:txBody>
          <a:bodyPr/>
          <a:lstStyle/>
          <a:p>
            <a:endParaRPr lang="fr-FR"/>
          </a:p>
        </p:txBody>
      </p:sp>
      <p:sp>
        <p:nvSpPr>
          <p:cNvPr id="1038" name="Line 1732"/>
          <p:cNvSpPr>
            <a:spLocks noChangeShapeType="1"/>
          </p:cNvSpPr>
          <p:nvPr/>
        </p:nvSpPr>
        <p:spPr bwMode="auto">
          <a:xfrm>
            <a:off x="3178175" y="1298575"/>
            <a:ext cx="0" cy="0"/>
          </a:xfrm>
          <a:prstGeom prst="line">
            <a:avLst/>
          </a:prstGeom>
          <a:noFill/>
          <a:ln w="25400" cap="rnd">
            <a:solidFill>
              <a:srgbClr val="000000"/>
            </a:solidFill>
            <a:round/>
            <a:headEnd/>
            <a:tailEnd/>
          </a:ln>
        </p:spPr>
        <p:txBody>
          <a:bodyPr/>
          <a:lstStyle/>
          <a:p>
            <a:endParaRPr lang="fr-FR"/>
          </a:p>
        </p:txBody>
      </p:sp>
      <p:sp>
        <p:nvSpPr>
          <p:cNvPr id="1039" name="Line 1736"/>
          <p:cNvSpPr>
            <a:spLocks noChangeShapeType="1"/>
          </p:cNvSpPr>
          <p:nvPr/>
        </p:nvSpPr>
        <p:spPr bwMode="auto">
          <a:xfrm>
            <a:off x="5141913" y="1298575"/>
            <a:ext cx="0" cy="0"/>
          </a:xfrm>
          <a:prstGeom prst="line">
            <a:avLst/>
          </a:prstGeom>
          <a:noFill/>
          <a:ln w="25400" cap="rnd">
            <a:solidFill>
              <a:srgbClr val="000000"/>
            </a:solidFill>
            <a:round/>
            <a:headEnd/>
            <a:tailEnd/>
          </a:ln>
        </p:spPr>
        <p:txBody>
          <a:bodyPr/>
          <a:lstStyle/>
          <a:p>
            <a:endParaRPr lang="fr-FR"/>
          </a:p>
        </p:txBody>
      </p:sp>
      <p:sp>
        <p:nvSpPr>
          <p:cNvPr id="1040" name="Line 1740"/>
          <p:cNvSpPr>
            <a:spLocks noChangeShapeType="1"/>
          </p:cNvSpPr>
          <p:nvPr/>
        </p:nvSpPr>
        <p:spPr bwMode="auto">
          <a:xfrm>
            <a:off x="5141913" y="1298575"/>
            <a:ext cx="0" cy="0"/>
          </a:xfrm>
          <a:prstGeom prst="line">
            <a:avLst/>
          </a:prstGeom>
          <a:noFill/>
          <a:ln w="25400" cap="rnd">
            <a:solidFill>
              <a:srgbClr val="000000"/>
            </a:solidFill>
            <a:round/>
            <a:headEnd/>
            <a:tailEnd/>
          </a:ln>
        </p:spPr>
        <p:txBody>
          <a:bodyPr/>
          <a:lstStyle/>
          <a:p>
            <a:endParaRPr lang="fr-FR"/>
          </a:p>
        </p:txBody>
      </p:sp>
      <p:sp>
        <p:nvSpPr>
          <p:cNvPr id="1041" name="Text Box 1808"/>
          <p:cNvSpPr txBox="1">
            <a:spLocks noChangeArrowheads="1"/>
          </p:cNvSpPr>
          <p:nvPr/>
        </p:nvSpPr>
        <p:spPr bwMode="auto">
          <a:xfrm>
            <a:off x="827088" y="981075"/>
            <a:ext cx="7632700" cy="757238"/>
          </a:xfrm>
          <a:prstGeom prst="rect">
            <a:avLst/>
          </a:prstGeom>
          <a:noFill/>
          <a:ln w="9525">
            <a:noFill/>
            <a:miter lim="800000"/>
            <a:headEnd/>
            <a:tailEnd/>
          </a:ln>
        </p:spPr>
        <p:txBody>
          <a:bodyPr>
            <a:spAutoFit/>
          </a:bodyPr>
          <a:lstStyle/>
          <a:p>
            <a:pPr>
              <a:lnSpc>
                <a:spcPct val="80000"/>
              </a:lnSpc>
              <a:spcBef>
                <a:spcPct val="20000"/>
              </a:spcBef>
            </a:pPr>
            <a:r>
              <a:rPr lang="fr-FR" sz="2400" b="1">
                <a:solidFill>
                  <a:srgbClr val="3333CC"/>
                </a:solidFill>
              </a:rPr>
              <a:t>5. L’application des critères classant / </a:t>
            </a:r>
          </a:p>
          <a:p>
            <a:pPr>
              <a:lnSpc>
                <a:spcPct val="80000"/>
              </a:lnSpc>
              <a:spcBef>
                <a:spcPct val="20000"/>
              </a:spcBef>
            </a:pPr>
            <a:r>
              <a:rPr lang="fr-FR" sz="2400" b="1">
                <a:solidFill>
                  <a:srgbClr val="3333CC"/>
                </a:solidFill>
              </a:rPr>
              <a:t>Exemples</a:t>
            </a:r>
          </a:p>
        </p:txBody>
      </p:sp>
      <p:sp>
        <p:nvSpPr>
          <p:cNvPr id="1042" name="Rectangle 1809"/>
          <p:cNvSpPr>
            <a:spLocks noChangeArrowheads="1"/>
          </p:cNvSpPr>
          <p:nvPr/>
        </p:nvSpPr>
        <p:spPr bwMode="auto">
          <a:xfrm>
            <a:off x="642938" y="0"/>
            <a:ext cx="8229600" cy="1143000"/>
          </a:xfrm>
          <a:prstGeom prst="rect">
            <a:avLst/>
          </a:prstGeom>
          <a:noFill/>
          <a:ln w="9525">
            <a:noFill/>
            <a:miter lim="800000"/>
            <a:headEnd/>
            <a:tailEnd/>
          </a:ln>
        </p:spPr>
        <p:txBody>
          <a:bodyPr anchor="ctr"/>
          <a:lstStyle/>
          <a:p>
            <a:pPr>
              <a:lnSpc>
                <a:spcPct val="90000"/>
              </a:lnSpc>
            </a:pPr>
            <a:endParaRPr lang="fr-FR">
              <a:solidFill>
                <a:schemeClr val="tx2"/>
              </a:solidFill>
            </a:endParaRPr>
          </a:p>
        </p:txBody>
      </p:sp>
      <p:graphicFrame>
        <p:nvGraphicFramePr>
          <p:cNvPr id="16" name="Tableau 15"/>
          <p:cNvGraphicFramePr>
            <a:graphicFrameLocks noGrp="1"/>
          </p:cNvGraphicFramePr>
          <p:nvPr/>
        </p:nvGraphicFramePr>
        <p:xfrm>
          <a:off x="1403350" y="2708275"/>
          <a:ext cx="6096000" cy="3049588"/>
        </p:xfrm>
        <a:graphic>
          <a:graphicData uri="http://schemas.openxmlformats.org/drawingml/2006/table">
            <a:tbl>
              <a:tblPr/>
              <a:tblGrid>
                <a:gridCol w="1016000"/>
                <a:gridCol w="1016000"/>
                <a:gridCol w="1016000"/>
                <a:gridCol w="1016000"/>
                <a:gridCol w="1016000"/>
                <a:gridCol w="1016000"/>
              </a:tblGrid>
              <a:tr h="130256">
                <a:tc>
                  <a:txBody>
                    <a:bodyPr/>
                    <a:lstStyle/>
                    <a:p>
                      <a:pPr algn="l" fontAlgn="b"/>
                      <a:r>
                        <a:rPr lang="fr-FR" sz="8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800" b="0" i="0" u="none" strike="noStrike">
                          <a:solidFill>
                            <a:srgbClr val="000000"/>
                          </a:solidFill>
                          <a:latin typeface="Arial"/>
                        </a:rPr>
                        <a:t>Alain B.</a:t>
                      </a: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l" fontAlgn="b"/>
                      <a:endParaRPr lang="fr-FR" sz="800" b="0" i="0" u="none" strike="noStrike" dirty="0">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36769">
                <a:tc>
                  <a:txBody>
                    <a:bodyPr/>
                    <a:lstStyle/>
                    <a:p>
                      <a:pPr algn="ctr" fontAlgn="b"/>
                      <a:r>
                        <a:rPr lang="fr-FR" sz="700" b="0" i="0" u="none" strike="noStrike" dirty="0">
                          <a:solidFill>
                            <a:srgbClr val="000000"/>
                          </a:solidFill>
                          <a:latin typeface="Arial"/>
                        </a:rPr>
                        <a:t>n°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dirty="0">
                          <a:solidFill>
                            <a:srgbClr val="000000"/>
                          </a:solidFill>
                          <a:latin typeface="Arial"/>
                        </a:rPr>
                        <a:t>intitulé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dirty="0">
                          <a:solidFill>
                            <a:srgbClr val="000000"/>
                          </a:solidFill>
                          <a:latin typeface="Arial"/>
                        </a:rPr>
                        <a:t>strate de rattachement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temps de travail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7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227949">
                <a:tc>
                  <a:txBody>
                    <a:bodyPr/>
                    <a:lstStyle/>
                    <a:p>
                      <a:pPr algn="ctr" fontAlgn="t"/>
                      <a:r>
                        <a:rPr lang="fr-FR" sz="700" b="0" i="0" u="none" strike="noStrike" dirty="0">
                          <a:solidFill>
                            <a:srgbClr val="000000"/>
                          </a:solidFill>
                          <a:latin typeface="Times New Roman"/>
                        </a:rPr>
                        <a:t>13</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de sécurisation simple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700" b="0" i="0" u="none" strike="noStrike" dirty="0">
                          <a:solidFill>
                            <a:srgbClr val="000000"/>
                          </a:solidFill>
                          <a:latin typeface="Arial"/>
                        </a:rPr>
                        <a:t>20%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FFFFFF"/>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700" b="1" i="0" u="none" strike="noStrike" dirty="0" smtClean="0">
                          <a:solidFill>
                            <a:srgbClr val="FFFFFF"/>
                          </a:solidFill>
                          <a:latin typeface="Arial"/>
                        </a:rPr>
                        <a:t>Base:        925 points </a:t>
                      </a:r>
                      <a:endParaRPr lang="fr-FR" sz="700" b="1" i="0" u="none" strike="noStrike" dirty="0">
                        <a:solidFill>
                          <a:srgbClr val="FFFFFF"/>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27949">
                <a:tc>
                  <a:txBody>
                    <a:bodyPr/>
                    <a:lstStyle/>
                    <a:p>
                      <a:pPr algn="ctr" fontAlgn="t"/>
                      <a:r>
                        <a:rPr lang="fr-FR" sz="700" b="0" i="0" u="none" strike="noStrike" dirty="0">
                          <a:solidFill>
                            <a:srgbClr val="000000"/>
                          </a:solidFill>
                          <a:latin typeface="Times New Roman"/>
                        </a:rPr>
                        <a:t>14</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prise en charge d’un groupe d’élèves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a:solidFill>
                            <a:srgbClr val="000000"/>
                          </a:solidFill>
                          <a:latin typeface="Arial"/>
                        </a:rPr>
                        <a:t>60%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r>
              <a:tr h="227949">
                <a:tc>
                  <a:txBody>
                    <a:bodyPr/>
                    <a:lstStyle/>
                    <a:p>
                      <a:pPr algn="ctr" fontAlgn="t"/>
                      <a:r>
                        <a:rPr lang="fr-FR" sz="700" b="0" i="0" u="none" strike="noStrike" dirty="0">
                          <a:solidFill>
                            <a:srgbClr val="000000"/>
                          </a:solidFill>
                          <a:latin typeface="Times New Roman"/>
                        </a:rPr>
                        <a:t>15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animation (pour l’aide au devoir)</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a:solidFill>
                            <a:srgbClr val="000000"/>
                          </a:solidFill>
                          <a:latin typeface="Arial"/>
                        </a:rPr>
                        <a:t>20%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ctr" fontAlgn="t"/>
                      <a:r>
                        <a:rPr lang="fr-FR" sz="700" b="0" i="0" u="none" strike="noStrike" dirty="0">
                          <a:solidFill>
                            <a:srgbClr val="000000"/>
                          </a:solidFill>
                          <a:latin typeface="Arial"/>
                        </a:rPr>
                        <a:t> </a:t>
                      </a:r>
                    </a:p>
                  </a:txBody>
                  <a:tcPr marL="6513" marR="6513" marT="6513"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t"/>
                      <a:r>
                        <a:rPr lang="fr-FR" sz="700" b="0" i="0" u="none" strike="noStrike" dirty="0">
                          <a:solidFill>
                            <a:srgbClr val="000000"/>
                          </a:solidFill>
                          <a:latin typeface="Arial"/>
                        </a:rPr>
                        <a:t> </a:t>
                      </a:r>
                    </a:p>
                  </a:txBody>
                  <a:tcPr marL="6513" marR="6513" marT="6513"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t"/>
                      <a:endParaRPr lang="fr-FR" sz="700" b="0" i="0" u="none" strike="noStrike" dirty="0">
                        <a:solidFill>
                          <a:srgbClr val="000000"/>
                        </a:solidFill>
                        <a:latin typeface="Arial"/>
                      </a:endParaRPr>
                    </a:p>
                  </a:txBody>
                  <a:tcPr marL="6513" marR="6513" marT="6513"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fr-FR" sz="800" b="0" i="0" u="none" strike="noStrike" dirty="0">
                          <a:solidFill>
                            <a:srgbClr val="000000"/>
                          </a:solidFill>
                          <a:latin typeface="Arial"/>
                        </a:rPr>
                        <a:t> </a:t>
                      </a:r>
                    </a:p>
                  </a:txBody>
                  <a:tcPr marL="6513" marR="6513" marT="6513" marB="0" anchor="b">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noFill/>
                      <a:prstDash val="solid"/>
                      <a:round/>
                      <a:headEnd type="none" w="med" len="med"/>
                      <a:tailEnd type="none" w="med" len="med"/>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256605">
                <a:tc gridSpan="2">
                  <a:txBody>
                    <a:bodyPr/>
                    <a:lstStyle/>
                    <a:p>
                      <a:pPr algn="just" fontAlgn="ctr"/>
                      <a:r>
                        <a:rPr lang="fr-FR" sz="800" b="1" i="0" u="none" strike="noStrike" dirty="0">
                          <a:solidFill>
                            <a:srgbClr val="000000"/>
                          </a:solidFill>
                          <a:latin typeface="Arial"/>
                        </a:rPr>
                        <a:t>Classification du poste à partir du tableau des </a:t>
                      </a:r>
                      <a:r>
                        <a:rPr lang="fr-FR" sz="800" b="1" i="0" u="none" strike="noStrike" dirty="0" smtClean="0">
                          <a:solidFill>
                            <a:srgbClr val="000000"/>
                          </a:solidFill>
                          <a:latin typeface="Arial"/>
                        </a:rPr>
                        <a:t>critères classant</a:t>
                      </a:r>
                      <a:endParaRPr lang="fr-FR" sz="800" b="1"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gn="r" fontAlgn="ctr"/>
                      <a:r>
                        <a:rPr lang="fr-FR" sz="800" b="1" i="0" u="none" strike="noStrike" dirty="0">
                          <a:solidFill>
                            <a:srgbClr val="000000"/>
                          </a:solidFill>
                          <a:latin typeface="Arial"/>
                        </a:rPr>
                        <a:t> </a:t>
                      </a:r>
                    </a:p>
                  </a:txBody>
                  <a:tcPr marL="6513" marR="6513" marT="651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fontAlgn="ctr"/>
                      <a:r>
                        <a:rPr lang="fr-FR" sz="800" b="1" i="0" u="none" strike="noStrike">
                          <a:solidFill>
                            <a:srgbClr val="000000"/>
                          </a:solidFill>
                          <a:latin typeface="Arial"/>
                        </a:rPr>
                        <a:t>Degrés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a:solidFill>
                            <a:srgbClr val="000000"/>
                          </a:solidFill>
                          <a:latin typeface="Arial"/>
                        </a:rPr>
                        <a:t>Valeur</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769">
                <a:tc>
                  <a:txBody>
                    <a:bodyPr/>
                    <a:lstStyle/>
                    <a:p>
                      <a:pPr algn="ctr" fontAlgn="ctr"/>
                      <a:r>
                        <a:rPr lang="fr-FR" sz="800" b="0" i="0" u="none" strike="noStrike">
                          <a:solidFill>
                            <a:srgbClr val="000000"/>
                          </a:solidFill>
                          <a:latin typeface="Arial"/>
                        </a:rPr>
                        <a:t>Technicité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700" b="0" i="0" u="none" strike="noStrike">
                          <a:solidFill>
                            <a:srgbClr val="000000"/>
                          </a:solidFill>
                          <a:latin typeface="Times New Roman"/>
                        </a:rPr>
                        <a:t>technicité de base </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800" b="0" i="0" u="none" strike="noStrike">
                          <a:solidFill>
                            <a:srgbClr val="000000"/>
                          </a:solidFill>
                          <a:latin typeface="Times New Roman"/>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smtClean="0">
                          <a:solidFill>
                            <a:srgbClr val="000000"/>
                          </a:solidFill>
                          <a:latin typeface="Arial"/>
                        </a:rPr>
                        <a:t>25</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769">
                <a:tc>
                  <a:txBody>
                    <a:bodyPr/>
                    <a:lstStyle/>
                    <a:p>
                      <a:pPr algn="ctr" fontAlgn="ctr"/>
                      <a:r>
                        <a:rPr lang="fr-FR" sz="800" b="0" i="0" u="none" strike="noStrike">
                          <a:solidFill>
                            <a:srgbClr val="000000"/>
                          </a:solidFill>
                          <a:latin typeface="Arial"/>
                        </a:rPr>
                        <a:t>Responsabilité</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700" b="0" i="0" u="none" strike="noStrike">
                          <a:solidFill>
                            <a:srgbClr val="000000"/>
                          </a:solidFill>
                          <a:latin typeface="Times New Roman"/>
                        </a:rPr>
                        <a:t>effectue son travail dans le délai imparti</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800" b="0" i="0" u="none" strike="noStrike">
                          <a:solidFill>
                            <a:srgbClr val="000000"/>
                          </a:solidFill>
                          <a:latin typeface="Times New Roman"/>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smtClean="0">
                          <a:solidFill>
                            <a:srgbClr val="000000"/>
                          </a:solidFill>
                          <a:latin typeface="Arial"/>
                        </a:rPr>
                        <a:t>25</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4923">
                <a:tc>
                  <a:txBody>
                    <a:bodyPr/>
                    <a:lstStyle/>
                    <a:p>
                      <a:pPr algn="ctr" fontAlgn="ctr"/>
                      <a:r>
                        <a:rPr lang="fr-FR" sz="800" b="0" i="0" u="none" strike="noStrike">
                          <a:solidFill>
                            <a:srgbClr val="000000"/>
                          </a:solidFill>
                          <a:latin typeface="Arial"/>
                        </a:rPr>
                        <a:t>Autonomie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700" b="0" i="0" u="none" strike="noStrike">
                          <a:solidFill>
                            <a:srgbClr val="000000"/>
                          </a:solidFill>
                          <a:latin typeface="Times New Roman"/>
                        </a:rPr>
                        <a:t>autonome dans la prise en charge des groupes d’élèves, mais peut en cas d’urgence compter sur d’autres responsables (CPE, enseignant, chef d’établissement…)</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800" b="0" i="0" u="none" strike="noStrike">
                          <a:solidFill>
                            <a:srgbClr val="000000"/>
                          </a:solidFill>
                          <a:latin typeface="Times New Roman"/>
                        </a:rPr>
                        <a:t>2</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smtClean="0">
                          <a:solidFill>
                            <a:srgbClr val="000000"/>
                          </a:solidFill>
                          <a:latin typeface="Arial"/>
                        </a:rPr>
                        <a:t>50</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769">
                <a:tc>
                  <a:txBody>
                    <a:bodyPr/>
                    <a:lstStyle/>
                    <a:p>
                      <a:pPr algn="ctr" fontAlgn="ctr"/>
                      <a:r>
                        <a:rPr lang="fr-FR" sz="800" b="0" i="0" u="none" strike="noStrike">
                          <a:solidFill>
                            <a:srgbClr val="000000"/>
                          </a:solidFill>
                          <a:latin typeface="Arial"/>
                        </a:rPr>
                        <a:t>Communication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700" b="0" i="0" u="none" strike="noStrike">
                          <a:solidFill>
                            <a:srgbClr val="000000"/>
                          </a:solidFill>
                          <a:latin typeface="Times New Roman"/>
                        </a:rPr>
                        <a:t>communication en interne</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800" b="0" i="0" u="none" strike="noStrike">
                          <a:solidFill>
                            <a:srgbClr val="000000"/>
                          </a:solidFill>
                          <a:latin typeface="Times New Roman"/>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smtClean="0">
                          <a:solidFill>
                            <a:srgbClr val="000000"/>
                          </a:solidFill>
                          <a:latin typeface="Arial"/>
                        </a:rPr>
                        <a:t>25</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6769">
                <a:tc>
                  <a:txBody>
                    <a:bodyPr/>
                    <a:lstStyle/>
                    <a:p>
                      <a:pPr algn="ctr" fontAlgn="ctr"/>
                      <a:r>
                        <a:rPr lang="fr-FR" sz="800" b="0" i="0" u="none" strike="noStrike">
                          <a:solidFill>
                            <a:srgbClr val="000000"/>
                          </a:solidFill>
                          <a:latin typeface="Arial"/>
                        </a:rPr>
                        <a:t>Management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700" b="0" i="0" u="none" strike="noStrike" dirty="0">
                          <a:solidFill>
                            <a:srgbClr val="000000"/>
                          </a:solidFill>
                          <a:latin typeface="Times New Roman"/>
                        </a:rPr>
                        <a:t>accompagne des tâches </a:t>
                      </a:r>
                      <a:r>
                        <a:rPr lang="fr-FR" sz="700" b="0" i="0" u="none" strike="noStrike" dirty="0" smtClean="0">
                          <a:solidFill>
                            <a:srgbClr val="000000"/>
                          </a:solidFill>
                          <a:latin typeface="Times New Roman"/>
                        </a:rPr>
                        <a:t>réalisées </a:t>
                      </a:r>
                      <a:r>
                        <a:rPr lang="fr-FR" sz="700" b="0" i="0" u="none" strike="noStrike" dirty="0">
                          <a:solidFill>
                            <a:srgbClr val="000000"/>
                          </a:solidFill>
                          <a:latin typeface="Times New Roman"/>
                        </a:rPr>
                        <a:t>par une ou plusieurs personnes</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800" b="0" i="0" u="none" strike="noStrike">
                          <a:solidFill>
                            <a:srgbClr val="000000"/>
                          </a:solidFill>
                          <a:latin typeface="Times New Roman"/>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0" i="0" u="none" strike="noStrike" dirty="0" smtClean="0">
                          <a:solidFill>
                            <a:srgbClr val="000000"/>
                          </a:solidFill>
                          <a:latin typeface="Arial"/>
                        </a:rPr>
                        <a:t>25</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538">
                <a:tc>
                  <a:txBody>
                    <a:bodyPr/>
                    <a:lstStyle/>
                    <a:p>
                      <a:pPr algn="ctr" fontAlgn="ctr"/>
                      <a:r>
                        <a:rPr lang="fr-FR" sz="800" b="1" i="0" u="none" strike="noStrike">
                          <a:solidFill>
                            <a:srgbClr val="FFFFFF"/>
                          </a:solidFill>
                          <a:latin typeface="Arial"/>
                        </a:rPr>
                        <a:t>Valorisation de la plurifonctionnalité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4">
                  <a:txBody>
                    <a:bodyPr/>
                    <a:lstStyle/>
                    <a:p>
                      <a:pPr algn="ctr" fontAlgn="ctr"/>
                      <a:r>
                        <a:rPr lang="fr-FR" sz="1000" b="1" i="0" u="none" strike="noStrike">
                          <a:solidFill>
                            <a:srgbClr val="FFFFFF"/>
                          </a:solidFill>
                          <a:latin typeface="Arial"/>
                        </a:rPr>
                        <a:t>sans objet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800" b="1" i="0" u="none" strike="noStrike">
                          <a:solidFill>
                            <a:srgbClr val="FFFFFF"/>
                          </a:solidFill>
                          <a:latin typeface="Arial"/>
                        </a:rPr>
                        <a: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73538">
                <a:tc rowSpan="2" gridSpan="3">
                  <a:txBody>
                    <a:bodyPr/>
                    <a:lstStyle/>
                    <a:p>
                      <a:pPr algn="ctr" fontAlgn="ctr"/>
                      <a:r>
                        <a:rPr lang="fr-FR" sz="800" b="1" i="0" u="none" strike="noStrike" dirty="0">
                          <a:solidFill>
                            <a:srgbClr val="000000"/>
                          </a:solidFill>
                          <a:latin typeface="Arial"/>
                        </a:rPr>
                        <a:t>Classification effective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800" b="1" i="0" u="none" strike="noStrike">
                          <a:solidFill>
                            <a:srgbClr val="000000"/>
                          </a:solidFill>
                          <a:latin typeface="Arial"/>
                        </a:rPr>
                        <a:t>Strate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800" b="1" i="0" u="none" strike="noStrike">
                          <a:solidFill>
                            <a:srgbClr val="000000"/>
                          </a:solidFill>
                          <a:latin typeface="Arial"/>
                        </a:rPr>
                        <a:t>Total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800" b="1" i="0" u="none" strike="noStrike">
                          <a:solidFill>
                            <a:srgbClr val="000000"/>
                          </a:solidFill>
                          <a:latin typeface="Arial"/>
                        </a:rPr>
                        <a:t>nombre de points liés au poste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36769">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800" b="1" i="0" u="none" strike="noStrike">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800" b="1" i="0" u="none" strike="noStrike">
                          <a:solidFill>
                            <a:srgbClr val="000000"/>
                          </a:solidFill>
                          <a:latin typeface="Arial"/>
                        </a:rPr>
                        <a:t>6</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800" b="1" i="0" u="none" strike="noStrike" dirty="0" smtClean="0">
                          <a:solidFill>
                            <a:srgbClr val="000000"/>
                          </a:solidFill>
                          <a:latin typeface="Arial"/>
                        </a:rPr>
                        <a:t>1075</a:t>
                      </a:r>
                      <a:endParaRPr lang="fr-FR" sz="800" b="1"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numéro de diapositive 5"/>
          <p:cNvSpPr>
            <a:spLocks noGrp="1"/>
          </p:cNvSpPr>
          <p:nvPr>
            <p:ph type="sldNum" sz="quarter" idx="12"/>
          </p:nvPr>
        </p:nvSpPr>
        <p:spPr/>
        <p:txBody>
          <a:bodyPr/>
          <a:lstStyle/>
          <a:p>
            <a:pPr>
              <a:defRPr/>
            </a:pPr>
            <a:fld id="{6FACC499-C9EC-4581-A043-F13626538DD7}" type="slidenum">
              <a:rPr lang="fr-FR" smtClean="0"/>
              <a:pPr>
                <a:defRPr/>
              </a:pPr>
              <a:t>2</a:t>
            </a:fld>
            <a:endParaRPr lang="fr-FR" smtClean="0"/>
          </a:p>
        </p:txBody>
      </p:sp>
      <p:sp>
        <p:nvSpPr>
          <p:cNvPr id="33794" name="AutoShape 2"/>
          <p:cNvSpPr>
            <a:spLocks noGrp="1" noChangeArrowheads="1"/>
          </p:cNvSpPr>
          <p:nvPr>
            <p:ph type="title"/>
          </p:nvPr>
        </p:nvSpPr>
        <p:spPr/>
        <p:txBody>
          <a:bodyPr/>
          <a:lstStyle/>
          <a:p>
            <a:pPr eaLnBrk="1" hangingPunct="1"/>
            <a:r>
              <a:rPr lang="fr-FR" b="0" smtClean="0"/>
              <a:t>POURQUOI CE GUIDE ?</a:t>
            </a:r>
          </a:p>
        </p:txBody>
      </p:sp>
      <p:sp>
        <p:nvSpPr>
          <p:cNvPr id="33795" name="Rectangle 3"/>
          <p:cNvSpPr>
            <a:spLocks noGrp="1" noChangeArrowheads="1"/>
          </p:cNvSpPr>
          <p:nvPr>
            <p:ph type="body" idx="1"/>
          </p:nvPr>
        </p:nvSpPr>
        <p:spPr/>
        <p:txBody>
          <a:bodyPr/>
          <a:lstStyle/>
          <a:p>
            <a:pPr algn="just" eaLnBrk="1" hangingPunct="1">
              <a:lnSpc>
                <a:spcPct val="80000"/>
              </a:lnSpc>
              <a:buFont typeface="Wingdings" pitchFamily="2" charset="2"/>
              <a:buNone/>
            </a:pPr>
            <a:r>
              <a:rPr lang="fr-FR" sz="1800" smtClean="0"/>
              <a:t>	Ce guide a pour objectif d’aider employeurs et salariés à mettre en application l’accord du 7 juillet 2010 sur les classifications et les rémunérations afférentes et de les accompagner dans les étapes de mise en place de la grille de classifications en leur donnant notamment:</a:t>
            </a:r>
          </a:p>
          <a:p>
            <a:pPr lvl="1" eaLnBrk="1" hangingPunct="1">
              <a:spcBef>
                <a:spcPts val="1200"/>
              </a:spcBef>
            </a:pPr>
            <a:r>
              <a:rPr lang="fr-FR" sz="1800" smtClean="0"/>
              <a:t>des explications sur la démarche de changement et sur les nouvelles classifications mêmes ;</a:t>
            </a:r>
          </a:p>
          <a:p>
            <a:pPr lvl="1" eaLnBrk="1" hangingPunct="1">
              <a:spcBef>
                <a:spcPts val="1200"/>
              </a:spcBef>
            </a:pPr>
            <a:r>
              <a:rPr lang="fr-FR" sz="1800" smtClean="0"/>
              <a:t>les modalités de calcul des rémunérations afférentes ;</a:t>
            </a:r>
          </a:p>
          <a:p>
            <a:pPr lvl="1" eaLnBrk="1" hangingPunct="1">
              <a:spcBef>
                <a:spcPts val="1200"/>
              </a:spcBef>
            </a:pPr>
            <a:r>
              <a:rPr lang="fr-FR" sz="1800" smtClean="0"/>
              <a:t>des exemples de cas pratiques pour comprendre le mécanisme de mise en œuvre ;</a:t>
            </a:r>
          </a:p>
          <a:p>
            <a:pPr lvl="1" eaLnBrk="1" hangingPunct="1">
              <a:spcBef>
                <a:spcPts val="1200"/>
              </a:spcBef>
            </a:pPr>
            <a:r>
              <a:rPr lang="fr-FR" sz="1800" smtClean="0"/>
              <a:t>des questions réponses.</a:t>
            </a:r>
          </a:p>
          <a:p>
            <a:pPr lvl="1" eaLnBrk="1" hangingPunct="1">
              <a:lnSpc>
                <a:spcPct val="80000"/>
              </a:lnSpc>
              <a:buFontTx/>
              <a:buNone/>
            </a:pPr>
            <a:endParaRPr lang="fr-FR" sz="1800" smtClean="0"/>
          </a:p>
          <a:p>
            <a:pPr lvl="1" eaLnBrk="1" hangingPunct="1">
              <a:lnSpc>
                <a:spcPct val="80000"/>
              </a:lnSpc>
            </a:pPr>
            <a:endParaRPr lang="fr-FR" sz="1800" smtClean="0"/>
          </a:p>
          <a:p>
            <a:pPr lvl="1" eaLnBrk="1" hangingPunct="1">
              <a:lnSpc>
                <a:spcPct val="80000"/>
              </a:lnSpc>
              <a:buFontTx/>
              <a:buNone/>
            </a:pPr>
            <a:endParaRPr lang="fr-FR" sz="1200" smtClean="0"/>
          </a:p>
          <a:p>
            <a:pPr lvl="1" eaLnBrk="1" hangingPunct="1">
              <a:lnSpc>
                <a:spcPct val="80000"/>
              </a:lnSpc>
              <a:buFontTx/>
              <a:buNone/>
            </a:pPr>
            <a:endParaRPr lang="fr-FR" sz="12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Espace réservé du numéro de diapositive 5"/>
          <p:cNvSpPr>
            <a:spLocks noGrp="1"/>
          </p:cNvSpPr>
          <p:nvPr>
            <p:ph type="sldNum" sz="quarter" idx="12"/>
          </p:nvPr>
        </p:nvSpPr>
        <p:spPr/>
        <p:txBody>
          <a:bodyPr/>
          <a:lstStyle/>
          <a:p>
            <a:pPr>
              <a:defRPr/>
            </a:pPr>
            <a:fld id="{D2A894DE-9087-497F-A0FF-4A220A58F8AC}" type="slidenum">
              <a:rPr lang="fr-FR" smtClean="0"/>
              <a:pPr>
                <a:defRPr/>
              </a:pPr>
              <a:t>20</a:t>
            </a:fld>
            <a:endParaRPr lang="fr-FR" smtClean="0"/>
          </a:p>
        </p:txBody>
      </p:sp>
      <p:sp>
        <p:nvSpPr>
          <p:cNvPr id="71682" name="AutoShape 2"/>
          <p:cNvSpPr>
            <a:spLocks noGrp="1" noChangeArrowheads="1"/>
          </p:cNvSpPr>
          <p:nvPr>
            <p:ph type="title"/>
          </p:nvPr>
        </p:nvSpPr>
        <p:spPr/>
        <p:txBody>
          <a:bodyPr/>
          <a:lstStyle/>
          <a:p>
            <a:pPr eaLnBrk="1" hangingPunct="1"/>
            <a:r>
              <a:rPr lang="fr-FR" sz="4400" smtClean="0"/>
              <a:t>La Rémunération</a:t>
            </a:r>
          </a:p>
        </p:txBody>
      </p:sp>
      <p:sp>
        <p:nvSpPr>
          <p:cNvPr id="71683" name="Espace réservé du contenu 5"/>
          <p:cNvSpPr>
            <a:spLocks noGrp="1"/>
          </p:cNvSpPr>
          <p:nvPr>
            <p:ph idx="1"/>
          </p:nvPr>
        </p:nvSpPr>
        <p:spPr/>
        <p:txBody>
          <a:bodyPr/>
          <a:lstStyle/>
          <a:p>
            <a:pPr>
              <a:buFont typeface="Wingdings" pitchFamily="2" charset="2"/>
              <a:buNone/>
            </a:pPr>
            <a:endParaRPr lang="fr-FR" smtClean="0"/>
          </a:p>
          <a:p>
            <a:pPr>
              <a:buFont typeface="Wingdings" pitchFamily="2" charset="2"/>
              <a:buNone/>
            </a:pPr>
            <a:endParaRPr lang="fr-FR" sz="1800" i="1" smtClean="0">
              <a:solidFill>
                <a:srgbClr val="FF010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CDF469DD-7A48-4F54-8ED2-BB49A9A88D11}" type="slidenum">
              <a:rPr lang="fr-FR"/>
              <a:pPr>
                <a:defRPr/>
              </a:pPr>
              <a:t>21</a:t>
            </a:fld>
            <a:endParaRPr lang="fr-FR"/>
          </a:p>
        </p:txBody>
      </p:sp>
      <p:sp>
        <p:nvSpPr>
          <p:cNvPr id="48130" name="AutoShape 2"/>
          <p:cNvSpPr>
            <a:spLocks noGrp="1" noChangeArrowheads="1"/>
          </p:cNvSpPr>
          <p:nvPr>
            <p:ph type="title"/>
          </p:nvPr>
        </p:nvSpPr>
        <p:spPr>
          <a:xfrm>
            <a:off x="762000" y="1408113"/>
            <a:ext cx="7924800" cy="496887"/>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6. Les principes de calcul de la rémunération</a:t>
            </a:r>
          </a:p>
        </p:txBody>
      </p:sp>
      <p:sp>
        <p:nvSpPr>
          <p:cNvPr id="4" name="Rectangle 3"/>
          <p:cNvSpPr txBox="1">
            <a:spLocks noChangeArrowheads="1"/>
          </p:cNvSpPr>
          <p:nvPr/>
        </p:nvSpPr>
        <p:spPr bwMode="auto">
          <a:xfrm>
            <a:off x="838200" y="2513013"/>
            <a:ext cx="7693025" cy="3724275"/>
          </a:xfrm>
          <a:prstGeom prst="rect">
            <a:avLst/>
          </a:prstGeom>
          <a:noFill/>
          <a:ln w="9525">
            <a:noFill/>
            <a:miter lim="800000"/>
            <a:headEnd/>
            <a:tailEnd/>
          </a:ln>
        </p:spPr>
        <p:txBody>
          <a:bodyPr/>
          <a:lstStyle/>
          <a:p>
            <a:pPr eaLnBrk="0" hangingPunct="0">
              <a:spcBef>
                <a:spcPts val="0"/>
              </a:spcBef>
              <a:buClr>
                <a:schemeClr val="tx1"/>
              </a:buClr>
              <a:buSzPct val="75000"/>
              <a:buFont typeface="Wingdings" pitchFamily="2" charset="2"/>
              <a:buNone/>
              <a:defRPr/>
            </a:pPr>
            <a:r>
              <a:rPr lang="fr-FR" sz="1400" b="1" kern="0" dirty="0">
                <a:latin typeface="+mn-lt"/>
                <a:cs typeface="+mn-cs"/>
              </a:rPr>
              <a:t>Rémunération =  </a:t>
            </a:r>
            <a:r>
              <a:rPr lang="fr-FR" sz="1400" kern="0" dirty="0">
                <a:latin typeface="+mn-lt"/>
                <a:cs typeface="+mn-cs"/>
              </a:rPr>
              <a:t>coefficient global x valeur du point (voir page suivante)</a:t>
            </a:r>
          </a:p>
          <a:p>
            <a:pPr marL="342900" indent="-342900" algn="just" eaLnBrk="0" hangingPunct="0">
              <a:spcBef>
                <a:spcPts val="0"/>
              </a:spcBef>
              <a:buClr>
                <a:schemeClr val="tx1"/>
              </a:buClr>
              <a:buSzPct val="75000"/>
              <a:buFont typeface="Wingdings" pitchFamily="2" charset="2"/>
              <a:buChar char="l"/>
              <a:defRPr/>
            </a:pPr>
            <a:endParaRPr lang="fr-FR" sz="1400" b="1" kern="0" dirty="0">
              <a:latin typeface="+mn-lt"/>
              <a:cs typeface="+mn-cs"/>
            </a:endParaRPr>
          </a:p>
          <a:p>
            <a:pPr algn="just" eaLnBrk="0" hangingPunct="0">
              <a:spcBef>
                <a:spcPts val="0"/>
              </a:spcBef>
              <a:buClr>
                <a:schemeClr val="tx1"/>
              </a:buClr>
              <a:buSzPct val="75000"/>
              <a:buFont typeface="Wingdings" pitchFamily="2" charset="2"/>
              <a:buNone/>
              <a:defRPr/>
            </a:pPr>
            <a:endParaRPr lang="fr-FR" sz="1400" b="1" kern="0" dirty="0">
              <a:latin typeface="+mn-lt"/>
              <a:cs typeface="+mn-cs"/>
            </a:endParaRPr>
          </a:p>
          <a:p>
            <a:pPr algn="just" eaLnBrk="0" hangingPunct="0">
              <a:spcBef>
                <a:spcPts val="0"/>
              </a:spcBef>
              <a:buClr>
                <a:schemeClr val="tx1"/>
              </a:buClr>
              <a:buSzPct val="75000"/>
              <a:buFont typeface="Wingdings" pitchFamily="2" charset="2"/>
              <a:buNone/>
              <a:defRPr/>
            </a:pPr>
            <a:r>
              <a:rPr lang="fr-FR" sz="1400" b="1" kern="0" dirty="0">
                <a:latin typeface="+mn-lt"/>
                <a:cs typeface="+mn-cs"/>
              </a:rPr>
              <a:t>Coefficient global =</a:t>
            </a:r>
            <a:r>
              <a:rPr lang="fr-FR" sz="1000" kern="0" dirty="0">
                <a:latin typeface="+mn-lt"/>
                <a:cs typeface="+mn-cs"/>
              </a:rPr>
              <a:t>  </a:t>
            </a:r>
            <a:r>
              <a:rPr lang="fr-FR" sz="1400" kern="0" dirty="0">
                <a:latin typeface="+mn-lt"/>
                <a:cs typeface="+mn-cs"/>
              </a:rPr>
              <a:t>nombre de points liés au poste de travail </a:t>
            </a:r>
          </a:p>
          <a:p>
            <a:pPr algn="just" eaLnBrk="0" hangingPunct="0">
              <a:spcBef>
                <a:spcPts val="0"/>
              </a:spcBef>
              <a:buClr>
                <a:schemeClr val="tx1"/>
              </a:buClr>
              <a:buSzPct val="75000"/>
              <a:buFont typeface="Wingdings" pitchFamily="2" charset="2"/>
              <a:buNone/>
              <a:tabLst>
                <a:tab pos="1701800" algn="l"/>
              </a:tabLst>
              <a:defRPr/>
            </a:pPr>
            <a:r>
              <a:rPr lang="fr-FR" sz="1400" kern="0" dirty="0">
                <a:latin typeface="+mn-lt"/>
                <a:cs typeface="+mn-cs"/>
              </a:rPr>
              <a:t>	</a:t>
            </a:r>
            <a:r>
              <a:rPr lang="fr-FR" sz="1600" b="1" kern="0" dirty="0">
                <a:latin typeface="+mn-lt"/>
                <a:cs typeface="+mn-cs"/>
              </a:rPr>
              <a:t>+  </a:t>
            </a:r>
            <a:r>
              <a:rPr lang="fr-FR" sz="1400" kern="0" dirty="0">
                <a:latin typeface="+mn-lt"/>
                <a:cs typeface="+mn-cs"/>
              </a:rPr>
              <a:t>nombre de points liés à la personne</a:t>
            </a:r>
          </a:p>
          <a:p>
            <a:pPr algn="just" eaLnBrk="0" hangingPunct="0">
              <a:spcBef>
                <a:spcPts val="0"/>
              </a:spcBef>
              <a:buClr>
                <a:schemeClr val="tx1"/>
              </a:buClr>
              <a:buSzPct val="75000"/>
              <a:buFont typeface="Wingdings" pitchFamily="2" charset="2"/>
              <a:buNone/>
              <a:defRPr/>
            </a:pPr>
            <a:endParaRPr lang="fr-FR" sz="1400" b="1" kern="0" dirty="0">
              <a:latin typeface="+mn-lt"/>
              <a:cs typeface="+mn-cs"/>
            </a:endParaRPr>
          </a:p>
          <a:p>
            <a:pPr algn="just" eaLnBrk="0" hangingPunct="0">
              <a:spcBef>
                <a:spcPts val="0"/>
              </a:spcBef>
              <a:buClr>
                <a:schemeClr val="tx1"/>
              </a:buClr>
              <a:buSzPct val="75000"/>
              <a:buFont typeface="Wingdings" pitchFamily="2" charset="2"/>
              <a:buNone/>
              <a:defRPr/>
            </a:pPr>
            <a:r>
              <a:rPr lang="fr-FR" sz="1400" b="1" kern="0" dirty="0">
                <a:latin typeface="+mn-lt"/>
                <a:cs typeface="+mn-cs"/>
              </a:rPr>
              <a:t>Nombre de points liés au poste de travail = </a:t>
            </a:r>
            <a:r>
              <a:rPr lang="fr-FR" sz="1200" kern="0" dirty="0">
                <a:latin typeface="+mn-lt"/>
                <a:cs typeface="+mn-cs"/>
              </a:rPr>
              <a:t> </a:t>
            </a:r>
          </a:p>
          <a:p>
            <a:pPr algn="just" eaLnBrk="0" hangingPunct="0">
              <a:spcBef>
                <a:spcPts val="0"/>
              </a:spcBef>
              <a:buClr>
                <a:schemeClr val="tx1"/>
              </a:buClr>
              <a:buSzPct val="75000"/>
              <a:buFont typeface="Wingdings" pitchFamily="2" charset="2"/>
              <a:buNone/>
              <a:defRPr/>
            </a:pPr>
            <a:r>
              <a:rPr lang="fr-FR" sz="1400" kern="0" dirty="0">
                <a:latin typeface="+mn-lt"/>
                <a:cs typeface="+mn-cs"/>
              </a:rPr>
              <a:t>Points relatifs à la valeur de la strate de rattachement  </a:t>
            </a:r>
          </a:p>
          <a:p>
            <a:pPr algn="just" eaLnBrk="0" hangingPunct="0">
              <a:spcBef>
                <a:spcPts val="0"/>
              </a:spcBef>
              <a:buClr>
                <a:schemeClr val="tx1"/>
              </a:buClr>
              <a:buSzPct val="75000"/>
              <a:buFont typeface="Wingdings" pitchFamily="2" charset="2"/>
              <a:buNone/>
              <a:defRPr/>
            </a:pPr>
            <a:r>
              <a:rPr lang="fr-FR" sz="1600" b="1" kern="0" dirty="0">
                <a:latin typeface="+mn-lt"/>
                <a:cs typeface="+mn-cs"/>
              </a:rPr>
              <a:t>+ </a:t>
            </a:r>
            <a:r>
              <a:rPr lang="fr-FR" sz="1400" kern="0" dirty="0">
                <a:latin typeface="+mn-lt"/>
                <a:cs typeface="+mn-cs"/>
              </a:rPr>
              <a:t>Points liés aux </a:t>
            </a:r>
            <a:r>
              <a:rPr lang="fr-FR" sz="1400" kern="0" dirty="0">
                <a:latin typeface="+mn-lt"/>
                <a:cs typeface="+mn-cs"/>
              </a:rPr>
              <a:t>critères classant </a:t>
            </a:r>
            <a:r>
              <a:rPr lang="fr-FR" sz="1400" kern="0" dirty="0">
                <a:latin typeface="+mn-lt"/>
                <a:cs typeface="+mn-cs"/>
              </a:rPr>
              <a:t>(nombre de degrés obtenus) </a:t>
            </a:r>
          </a:p>
          <a:p>
            <a:pPr algn="just" eaLnBrk="0" hangingPunct="0">
              <a:spcBef>
                <a:spcPts val="0"/>
              </a:spcBef>
              <a:buClr>
                <a:schemeClr val="tx1"/>
              </a:buClr>
              <a:buSzPct val="75000"/>
              <a:buFont typeface="Wingdings" pitchFamily="2" charset="2"/>
              <a:buNone/>
              <a:defRPr/>
            </a:pPr>
            <a:r>
              <a:rPr lang="fr-FR" sz="1600" b="1" kern="0" dirty="0">
                <a:latin typeface="+mn-lt"/>
                <a:cs typeface="+mn-cs"/>
              </a:rPr>
              <a:t>+</a:t>
            </a:r>
            <a:r>
              <a:rPr lang="fr-FR" sz="1400" kern="0" dirty="0">
                <a:latin typeface="+mn-lt"/>
                <a:cs typeface="+mn-cs"/>
              </a:rPr>
              <a:t> (le cas échéant) Points valorisant la plurifonctionnalité</a:t>
            </a:r>
          </a:p>
          <a:p>
            <a:pPr algn="just" eaLnBrk="0" hangingPunct="0">
              <a:spcBef>
                <a:spcPts val="0"/>
              </a:spcBef>
              <a:buClr>
                <a:schemeClr val="tx1"/>
              </a:buClr>
              <a:buSzPct val="75000"/>
              <a:buFont typeface="Wingdings" pitchFamily="2" charset="2"/>
              <a:buNone/>
              <a:defRPr/>
            </a:pPr>
            <a:endParaRPr lang="fr-FR" sz="1400" b="1" kern="0" dirty="0">
              <a:latin typeface="+mn-lt"/>
              <a:cs typeface="+mn-cs"/>
            </a:endParaRPr>
          </a:p>
          <a:p>
            <a:pPr algn="just" eaLnBrk="0" hangingPunct="0">
              <a:spcBef>
                <a:spcPts val="0"/>
              </a:spcBef>
              <a:buClr>
                <a:schemeClr val="tx1"/>
              </a:buClr>
              <a:buSzPct val="75000"/>
              <a:buFont typeface="Wingdings" pitchFamily="2" charset="2"/>
              <a:buNone/>
              <a:defRPr/>
            </a:pPr>
            <a:endParaRPr lang="fr-FR" sz="1400" b="1" kern="0" dirty="0">
              <a:latin typeface="+mn-lt"/>
              <a:cs typeface="+mn-cs"/>
            </a:endParaRPr>
          </a:p>
          <a:p>
            <a:pPr algn="just" eaLnBrk="0" hangingPunct="0">
              <a:spcBef>
                <a:spcPts val="0"/>
              </a:spcBef>
              <a:buClr>
                <a:schemeClr val="tx1"/>
              </a:buClr>
              <a:buSzPct val="75000"/>
              <a:buFont typeface="Wingdings" pitchFamily="2" charset="2"/>
              <a:buNone/>
              <a:defRPr/>
            </a:pPr>
            <a:r>
              <a:rPr lang="fr-FR" sz="1400" b="1" kern="0" dirty="0">
                <a:latin typeface="+mn-lt"/>
                <a:cs typeface="+mn-cs"/>
              </a:rPr>
              <a:t>Nombre de points liés à la personne =</a:t>
            </a:r>
          </a:p>
          <a:p>
            <a:pPr algn="just" eaLnBrk="0" hangingPunct="0">
              <a:spcBef>
                <a:spcPts val="0"/>
              </a:spcBef>
              <a:buClr>
                <a:schemeClr val="tx1"/>
              </a:buClr>
              <a:buSzPct val="75000"/>
              <a:buFont typeface="Wingdings" pitchFamily="2" charset="2"/>
              <a:buNone/>
              <a:defRPr/>
            </a:pPr>
            <a:r>
              <a:rPr lang="fr-FR" sz="1400" kern="0" dirty="0">
                <a:latin typeface="+mn-lt"/>
                <a:cs typeface="+mn-cs"/>
              </a:rPr>
              <a:t>Points relatifs à l'ancienneté </a:t>
            </a:r>
          </a:p>
          <a:p>
            <a:pPr algn="just" eaLnBrk="0" hangingPunct="0">
              <a:spcBef>
                <a:spcPts val="0"/>
              </a:spcBef>
              <a:buClr>
                <a:schemeClr val="tx1"/>
              </a:buClr>
              <a:buSzPct val="75000"/>
              <a:buFont typeface="Wingdings" pitchFamily="2" charset="2"/>
              <a:buNone/>
              <a:defRPr/>
            </a:pPr>
            <a:r>
              <a:rPr lang="fr-FR" sz="1600" b="1" kern="0" dirty="0">
                <a:latin typeface="+mn-lt"/>
                <a:cs typeface="+mn-cs"/>
              </a:rPr>
              <a:t>+ </a:t>
            </a:r>
            <a:r>
              <a:rPr lang="fr-FR" sz="1400" kern="0" dirty="0">
                <a:latin typeface="+mn-lt"/>
                <a:cs typeface="+mn-cs"/>
              </a:rPr>
              <a:t>Points valorisant la formation professionnelle </a:t>
            </a:r>
          </a:p>
          <a:p>
            <a:pPr algn="just" eaLnBrk="0" hangingPunct="0">
              <a:spcBef>
                <a:spcPts val="0"/>
              </a:spcBef>
              <a:buClr>
                <a:schemeClr val="tx1"/>
              </a:buClr>
              <a:buSzPct val="75000"/>
              <a:buFont typeface="Wingdings" pitchFamily="2" charset="2"/>
              <a:buNone/>
              <a:defRPr/>
            </a:pPr>
            <a:r>
              <a:rPr lang="fr-FR" sz="1600" b="1" kern="0" dirty="0">
                <a:latin typeface="+mn-lt"/>
                <a:cs typeface="+mn-cs"/>
              </a:rPr>
              <a:t>+ </a:t>
            </a:r>
            <a:r>
              <a:rPr lang="fr-FR" sz="1400" kern="0" dirty="0">
                <a:latin typeface="+mn-lt"/>
                <a:cs typeface="+mn-cs"/>
              </a:rPr>
              <a:t>Points découlant de l'implication professionnelle </a:t>
            </a:r>
          </a:p>
          <a:p>
            <a:pPr algn="just" eaLnBrk="0" hangingPunct="0">
              <a:spcBef>
                <a:spcPts val="0"/>
              </a:spcBef>
              <a:buClr>
                <a:schemeClr val="tx1"/>
              </a:buClr>
              <a:buSzPct val="75000"/>
              <a:buFont typeface="Wingdings" pitchFamily="2" charset="2"/>
              <a:buNone/>
              <a:defRPr/>
            </a:pPr>
            <a:endParaRPr lang="fr-FR" sz="1400" kern="0" dirty="0">
              <a:latin typeface="+mn-lt"/>
              <a:cs typeface="+mn-cs"/>
            </a:endParaRPr>
          </a:p>
          <a:p>
            <a:pPr algn="just" eaLnBrk="0" hangingPunct="0">
              <a:spcBef>
                <a:spcPts val="0"/>
              </a:spcBef>
              <a:buClr>
                <a:schemeClr val="tx1"/>
              </a:buClr>
              <a:buSzPct val="75000"/>
              <a:buFont typeface="Wingdings" pitchFamily="2" charset="2"/>
              <a:buNone/>
              <a:defRPr/>
            </a:pPr>
            <a:endParaRPr lang="fr-FR" sz="1400" kern="0" dirty="0">
              <a:latin typeface="+mn-l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32F2CD56-11BE-4383-83FF-7750E902523D}" type="slidenum">
              <a:rPr lang="fr-FR"/>
              <a:pPr>
                <a:defRPr/>
              </a:pPr>
              <a:t>22</a:t>
            </a:fld>
            <a:endParaRPr lang="fr-FR"/>
          </a:p>
        </p:txBody>
      </p:sp>
      <p:sp>
        <p:nvSpPr>
          <p:cNvPr id="76804" name="Rectangle 4"/>
          <p:cNvSpPr>
            <a:spLocks noGrp="1" noChangeArrowheads="1"/>
          </p:cNvSpPr>
          <p:nvPr>
            <p:ph type="title"/>
          </p:nvPr>
        </p:nvSpPr>
        <p:spPr>
          <a:xfrm>
            <a:off x="762000" y="1468438"/>
            <a:ext cx="7924800" cy="436562"/>
          </a:xfrm>
          <a:prstGeom prst="rect">
            <a:avLst/>
          </a:prstGeo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7. Rappel sur la valeur du point PSAEE</a:t>
            </a:r>
          </a:p>
        </p:txBody>
      </p:sp>
      <p:sp>
        <p:nvSpPr>
          <p:cNvPr id="4" name="Rectangle 3"/>
          <p:cNvSpPr txBox="1">
            <a:spLocks noChangeArrowheads="1"/>
          </p:cNvSpPr>
          <p:nvPr/>
        </p:nvSpPr>
        <p:spPr bwMode="auto">
          <a:xfrm>
            <a:off x="838200" y="2362200"/>
            <a:ext cx="7693025" cy="3724275"/>
          </a:xfrm>
          <a:prstGeom prst="rect">
            <a:avLst/>
          </a:prstGeom>
          <a:noFill/>
          <a:ln w="9525">
            <a:noFill/>
            <a:miter lim="800000"/>
            <a:headEnd/>
            <a:tailEnd/>
          </a:ln>
        </p:spPr>
        <p:txBody>
          <a:bodyPr/>
          <a:lstStyle/>
          <a:p>
            <a:pPr marL="342900" indent="-342900" eaLnBrk="0" hangingPunct="0">
              <a:lnSpc>
                <a:spcPct val="90000"/>
              </a:lnSpc>
              <a:spcBef>
                <a:spcPct val="20000"/>
              </a:spcBef>
              <a:buClr>
                <a:schemeClr val="tx1"/>
              </a:buClr>
              <a:buSzPct val="75000"/>
              <a:buFont typeface="Wingdings" pitchFamily="2" charset="2"/>
              <a:buChar char="l"/>
              <a:defRPr/>
            </a:pPr>
            <a:endParaRPr lang="fr-FR" sz="1600" kern="0" dirty="0">
              <a:latin typeface="+mn-lt"/>
              <a:cs typeface="+mn-cs"/>
            </a:endParaRPr>
          </a:p>
          <a:p>
            <a:pPr marL="342900" indent="-342900" eaLnBrk="0" hangingPunct="0">
              <a:lnSpc>
                <a:spcPct val="90000"/>
              </a:lnSpc>
              <a:spcBef>
                <a:spcPct val="20000"/>
              </a:spcBef>
              <a:buClr>
                <a:schemeClr val="tx1"/>
              </a:buClr>
              <a:buSzPct val="75000"/>
              <a:buFont typeface="Wingdings" pitchFamily="2" charset="2"/>
              <a:buChar char="l"/>
              <a:defRPr/>
            </a:pPr>
            <a:r>
              <a:rPr lang="fr-FR" sz="1600" kern="0" dirty="0">
                <a:latin typeface="+mn-lt"/>
                <a:cs typeface="+mn-cs"/>
              </a:rPr>
              <a:t>La rémunération est calculée par la multiplication du coefficient global par la valeur du point ;</a:t>
            </a:r>
          </a:p>
          <a:p>
            <a:pPr marL="342900" indent="-342900" eaLnBrk="0" hangingPunct="0">
              <a:lnSpc>
                <a:spcPct val="90000"/>
              </a:lnSpc>
              <a:spcBef>
                <a:spcPct val="20000"/>
              </a:spcBef>
              <a:buClr>
                <a:schemeClr val="tx1"/>
              </a:buClr>
              <a:buSzPct val="75000"/>
              <a:buFont typeface="Wingdings" pitchFamily="2" charset="2"/>
              <a:buChar char="l"/>
              <a:defRPr/>
            </a:pPr>
            <a:endParaRPr lang="fr-FR" sz="1600" kern="0" dirty="0">
              <a:latin typeface="+mn-lt"/>
              <a:cs typeface="+mn-cs"/>
            </a:endParaRPr>
          </a:p>
          <a:p>
            <a:pPr marL="342900" indent="-342900" eaLnBrk="0" hangingPunct="0">
              <a:lnSpc>
                <a:spcPct val="90000"/>
              </a:lnSpc>
              <a:spcBef>
                <a:spcPct val="20000"/>
              </a:spcBef>
              <a:buClr>
                <a:schemeClr val="tx1"/>
              </a:buClr>
              <a:buSzPct val="75000"/>
              <a:buFont typeface="Wingdings" pitchFamily="2" charset="2"/>
              <a:buChar char="l"/>
              <a:defRPr/>
            </a:pPr>
            <a:r>
              <a:rPr lang="fr-FR" sz="1600" kern="0" dirty="0">
                <a:latin typeface="+mn-lt"/>
                <a:cs typeface="+mn-cs"/>
              </a:rPr>
              <a:t>La valeur du point est déterminée chaque année aux termes de la Négociation Annuelle Obligatoire ;</a:t>
            </a:r>
          </a:p>
          <a:p>
            <a:pPr marL="342900" indent="-342900" eaLnBrk="0" hangingPunct="0">
              <a:lnSpc>
                <a:spcPct val="90000"/>
              </a:lnSpc>
              <a:spcBef>
                <a:spcPct val="20000"/>
              </a:spcBef>
              <a:buClr>
                <a:schemeClr val="tx1"/>
              </a:buClr>
              <a:buSzPct val="75000"/>
              <a:buFont typeface="Wingdings" pitchFamily="2" charset="2"/>
              <a:buChar char="l"/>
              <a:defRPr/>
            </a:pPr>
            <a:endParaRPr lang="fr-FR" sz="1600" kern="0" dirty="0">
              <a:latin typeface="+mn-lt"/>
              <a:cs typeface="+mn-cs"/>
            </a:endParaRPr>
          </a:p>
          <a:p>
            <a:pPr marL="342900" indent="-342900" eaLnBrk="0" hangingPunct="0">
              <a:lnSpc>
                <a:spcPct val="90000"/>
              </a:lnSpc>
              <a:spcBef>
                <a:spcPct val="20000"/>
              </a:spcBef>
              <a:buClr>
                <a:schemeClr val="tx1"/>
              </a:buClr>
              <a:buSzPct val="75000"/>
              <a:buFont typeface="Wingdings" pitchFamily="2" charset="2"/>
              <a:buChar char="l"/>
              <a:defRPr/>
            </a:pPr>
            <a:r>
              <a:rPr lang="fr-FR" sz="1600" kern="0" dirty="0">
                <a:latin typeface="+mn-lt"/>
              </a:rPr>
              <a:t>La valeur du point a été obtenue par transposition de la valeur base 288 en base 1 000 : </a:t>
            </a:r>
          </a:p>
          <a:p>
            <a:pPr marL="342900" indent="-342900" eaLnBrk="0" hangingPunct="0">
              <a:lnSpc>
                <a:spcPct val="90000"/>
              </a:lnSpc>
              <a:spcBef>
                <a:spcPts val="600"/>
              </a:spcBef>
              <a:buClr>
                <a:schemeClr val="tx1"/>
              </a:buClr>
              <a:buSzPct val="75000"/>
              <a:defRPr/>
            </a:pPr>
            <a:r>
              <a:rPr lang="fr-FR" sz="1600" kern="0" dirty="0">
                <a:latin typeface="+mn-lt"/>
              </a:rPr>
              <a:t>	57,49 x 288/1000 = 16,56€ (valeur au 1</a:t>
            </a:r>
            <a:r>
              <a:rPr lang="fr-FR" sz="1600" kern="0" baseline="30000" dirty="0">
                <a:latin typeface="+mn-lt"/>
              </a:rPr>
              <a:t>er</a:t>
            </a:r>
            <a:r>
              <a:rPr lang="fr-FR" sz="1600" kern="0" dirty="0">
                <a:latin typeface="+mn-lt"/>
              </a:rPr>
              <a:t> septembre 2010)</a:t>
            </a:r>
            <a:endParaRPr lang="fr-FR" sz="1600" kern="0" dirty="0">
              <a:latin typeface="+mn-lt"/>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Espace réservé du numéro de diapositive 6"/>
          <p:cNvSpPr>
            <a:spLocks noGrp="1"/>
          </p:cNvSpPr>
          <p:nvPr>
            <p:ph type="sldNum" sz="quarter" idx="12"/>
          </p:nvPr>
        </p:nvSpPr>
        <p:spPr/>
        <p:txBody>
          <a:bodyPr/>
          <a:lstStyle/>
          <a:p>
            <a:pPr>
              <a:defRPr/>
            </a:pPr>
            <a:fld id="{57B4035A-5AD0-4F62-88DB-55600FDB231C}" type="slidenum">
              <a:rPr lang="fr-FR"/>
              <a:pPr>
                <a:defRPr/>
              </a:pPr>
              <a:t>23</a:t>
            </a:fld>
            <a:endParaRPr lang="fr-FR"/>
          </a:p>
        </p:txBody>
      </p:sp>
      <p:sp>
        <p:nvSpPr>
          <p:cNvPr id="36868" name="Rectangle 4"/>
          <p:cNvSpPr>
            <a:spLocks noGrp="1" noChangeArrowheads="1"/>
          </p:cNvSpPr>
          <p:nvPr>
            <p:ph type="title"/>
          </p:nvPr>
        </p:nvSpPr>
        <p:spPr>
          <a:xfrm>
            <a:off x="762000" y="1123950"/>
            <a:ext cx="7924800" cy="781050"/>
          </a:xfrm>
          <a:prstGeom prst="rect">
            <a:avLst/>
          </a:prstGeo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8. La détermination du nombre de points liés au poste de travail</a:t>
            </a:r>
          </a:p>
        </p:txBody>
      </p:sp>
      <p:sp>
        <p:nvSpPr>
          <p:cNvPr id="4" name="Rectangle 3"/>
          <p:cNvSpPr>
            <a:spLocks noGrp="1" noChangeArrowheads="1"/>
          </p:cNvSpPr>
          <p:nvPr>
            <p:ph type="body" sz="half" idx="1"/>
          </p:nvPr>
        </p:nvSpPr>
        <p:spPr>
          <a:xfrm>
            <a:off x="838200" y="2362200"/>
            <a:ext cx="3775075" cy="2146300"/>
          </a:xfrm>
        </p:spPr>
        <p:txBody>
          <a:bodyPr/>
          <a:lstStyle/>
          <a:p>
            <a:pPr>
              <a:buFont typeface="Wingdings" pitchFamily="2" charset="2"/>
              <a:buNone/>
              <a:defRPr/>
            </a:pPr>
            <a:endParaRPr lang="fr-FR" sz="1200" dirty="0" smtClean="0"/>
          </a:p>
          <a:p>
            <a:pPr>
              <a:buFont typeface="Wingdings" pitchFamily="2" charset="2"/>
              <a:buNone/>
              <a:defRPr/>
            </a:pPr>
            <a:r>
              <a:rPr lang="fr-FR" sz="1200" dirty="0" smtClean="0"/>
              <a:t>	Le nombre de points liés au poste de travail est obtenu ou défini, après rattachement du poste de travail à une des quatre strates de référence,</a:t>
            </a:r>
          </a:p>
          <a:p>
            <a:pPr lvl="1">
              <a:defRPr/>
            </a:pPr>
            <a:r>
              <a:rPr lang="fr-FR" sz="1200" dirty="0" smtClean="0">
                <a:ea typeface="+mn-ea"/>
                <a:cs typeface="+mn-cs"/>
              </a:rPr>
              <a:t>par des points correspondant à la valeur de la strate ;</a:t>
            </a:r>
          </a:p>
          <a:p>
            <a:pPr lvl="1">
              <a:defRPr/>
            </a:pPr>
            <a:r>
              <a:rPr lang="fr-FR" sz="1200" dirty="0" smtClean="0">
                <a:ea typeface="+mn-ea"/>
                <a:cs typeface="+mn-cs"/>
              </a:rPr>
              <a:t>par des points correspondant au total des degrés obtenus dans les différents critères classant, multiplié par la valeur du degré dans la strate de rattachement</a:t>
            </a:r>
            <a:r>
              <a:rPr lang="fr-FR" sz="600" dirty="0" smtClean="0">
                <a:ea typeface="+mn-ea"/>
                <a:cs typeface="+mn-cs"/>
              </a:rPr>
              <a:t>.</a:t>
            </a:r>
          </a:p>
          <a:p>
            <a:pPr marL="533400" indent="-533400">
              <a:buFont typeface="Wingdings" pitchFamily="2" charset="2"/>
              <a:buNone/>
              <a:defRPr/>
            </a:pPr>
            <a:r>
              <a:rPr lang="fr-FR" sz="1000" dirty="0" smtClean="0"/>
              <a:t>	</a:t>
            </a:r>
          </a:p>
          <a:p>
            <a:pPr marL="533400" indent="-533400">
              <a:buFont typeface="Wingdings" pitchFamily="2" charset="2"/>
              <a:buNone/>
              <a:defRPr/>
            </a:pPr>
            <a:r>
              <a:rPr lang="fr-FR" sz="1000" dirty="0" smtClean="0"/>
              <a:t>	</a:t>
            </a:r>
          </a:p>
          <a:p>
            <a:pPr marL="533400" indent="-533400">
              <a:buFont typeface="Wingdings" pitchFamily="2" charset="2"/>
              <a:buNone/>
              <a:defRPr/>
            </a:pPr>
            <a:r>
              <a:rPr lang="fr-FR" sz="1000" b="1" i="1" dirty="0" smtClean="0"/>
              <a:t>	</a:t>
            </a:r>
            <a:r>
              <a:rPr lang="fr-FR" sz="1000" dirty="0" smtClean="0"/>
              <a:t>	</a:t>
            </a:r>
          </a:p>
        </p:txBody>
      </p:sp>
      <p:graphicFrame>
        <p:nvGraphicFramePr>
          <p:cNvPr id="5" name="Group 48"/>
          <p:cNvGraphicFramePr>
            <a:graphicFrameLocks noGrp="1"/>
          </p:cNvGraphicFramePr>
          <p:nvPr>
            <p:ph sz="half" idx="2"/>
          </p:nvPr>
        </p:nvGraphicFramePr>
        <p:xfrm>
          <a:off x="4751388" y="2503488"/>
          <a:ext cx="3702050" cy="2303462"/>
        </p:xfrm>
        <a:graphic>
          <a:graphicData uri="http://schemas.openxmlformats.org/drawingml/2006/table">
            <a:tbl>
              <a:tblPr/>
              <a:tblGrid>
                <a:gridCol w="1882775"/>
                <a:gridCol w="530125"/>
                <a:gridCol w="428725"/>
                <a:gridCol w="428625"/>
                <a:gridCol w="431800"/>
              </a:tblGrid>
              <a:tr h="469900">
                <a:tc>
                  <a:txBody>
                    <a:bodyPr/>
                    <a:lstStyle/>
                    <a:p>
                      <a:pPr marL="0" marR="0" lvl="0" indent="0" algn="l" defTabSz="914400" rtl="0" eaLnBrk="1" fontAlgn="base" latinLnBrk="0" hangingPunct="1">
                        <a:lnSpc>
                          <a:spcPct val="100000"/>
                        </a:lnSpc>
                        <a:spcBef>
                          <a:spcPct val="20000"/>
                        </a:spcBef>
                        <a:spcAft>
                          <a:spcPct val="0"/>
                        </a:spcAft>
                        <a:buClr>
                          <a:schemeClr val="tx1"/>
                        </a:buClr>
                        <a:buSzPct val="75000"/>
                        <a:buFont typeface="Wingdings" pitchFamily="2" charset="2"/>
                        <a:buNone/>
                        <a:tabLst/>
                      </a:pP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I</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II</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III</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IV</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342900" marR="0" lvl="0" indent="-342900" algn="l"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Base Strate </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928</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925</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850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800</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l"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Valeur degré / strate </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18</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25</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70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120</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 typeface="Wingdings" pitchFamily="2" charset="2"/>
                        <a:buNone/>
                        <a:tabLst>
                          <a:tab pos="0" algn="l"/>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Nombre de points minimum lié à la strate de rattachement du poste de travail</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1000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1050</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1200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1400</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4338">
                <a:tc>
                  <a:txBody>
                    <a:bodyPr/>
                    <a:lstStyle/>
                    <a:p>
                      <a:pPr marL="0" marR="0" lvl="0" indent="0" algn="l" defTabSz="914400" rtl="0" eaLnBrk="1" fontAlgn="base" latinLnBrk="0" hangingPunct="1">
                        <a:lnSpc>
                          <a:spcPct val="100000"/>
                        </a:lnSpc>
                        <a:spcBef>
                          <a:spcPct val="0"/>
                        </a:spcBef>
                        <a:spcAft>
                          <a:spcPct val="0"/>
                        </a:spcAft>
                        <a:buClr>
                          <a:schemeClr val="tx1"/>
                        </a:buClr>
                        <a:buSzPct val="75000"/>
                        <a:buFont typeface="Wingdings" pitchFamily="2" charset="2"/>
                        <a:buNone/>
                        <a:tabLst>
                          <a:tab pos="0" algn="l"/>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Nombre de points maximum lié à la strate de rattachement du poste de travail</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1144</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smtClean="0">
                          <a:ln>
                            <a:noFill/>
                          </a:ln>
                          <a:solidFill>
                            <a:schemeClr val="tx1"/>
                          </a:solidFill>
                          <a:effectLst/>
                          <a:latin typeface="Times New Roman" pitchFamily="18" charset="0"/>
                          <a:cs typeface="Times New Roman" pitchFamily="18" charset="0"/>
                        </a:rPr>
                        <a:t>1300</a:t>
                      </a:r>
                      <a:endParaRPr kumimoji="0" lang="fr-FR" sz="9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1900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tx1"/>
                        </a:buClr>
                        <a:buSzPct val="75000"/>
                        <a:buFont typeface="Wingdings" pitchFamily="2" charset="2"/>
                        <a:buNone/>
                        <a:tabLst/>
                      </a:pPr>
                      <a:r>
                        <a:rPr kumimoji="0" lang="fr-FR" sz="900" b="0" i="0" u="none" strike="noStrike" cap="none" normalizeH="0" baseline="0" dirty="0" smtClean="0">
                          <a:ln>
                            <a:noFill/>
                          </a:ln>
                          <a:solidFill>
                            <a:schemeClr val="tx1"/>
                          </a:solidFill>
                          <a:effectLst/>
                          <a:latin typeface="Times New Roman" pitchFamily="18" charset="0"/>
                          <a:cs typeface="Times New Roman" pitchFamily="18" charset="0"/>
                        </a:rPr>
                        <a:t>2600</a:t>
                      </a:r>
                      <a:endParaRPr kumimoji="0" lang="fr-FR" sz="9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 name="Rectangle 3"/>
          <p:cNvSpPr txBox="1">
            <a:spLocks noChangeArrowheads="1"/>
          </p:cNvSpPr>
          <p:nvPr/>
        </p:nvSpPr>
        <p:spPr bwMode="auto">
          <a:xfrm>
            <a:off x="900113" y="4724400"/>
            <a:ext cx="6911975" cy="1354138"/>
          </a:xfrm>
          <a:prstGeom prst="rect">
            <a:avLst/>
          </a:prstGeom>
          <a:noFill/>
          <a:ln w="9525">
            <a:noFill/>
            <a:miter lim="800000"/>
            <a:headEnd/>
            <a:tailEnd/>
          </a:ln>
        </p:spPr>
        <p:txBody>
          <a:bodyPr/>
          <a:lstStyle/>
          <a:p>
            <a:pPr marL="342900" indent="-342900" eaLnBrk="0" hangingPunct="0">
              <a:spcBef>
                <a:spcPct val="20000"/>
              </a:spcBef>
              <a:buClr>
                <a:schemeClr val="tx1"/>
              </a:buClr>
              <a:buSzPct val="75000"/>
              <a:buFont typeface="Wingdings" pitchFamily="2" charset="2"/>
              <a:buNone/>
              <a:defRPr/>
            </a:pPr>
            <a:endParaRPr lang="fr-FR" sz="1200" kern="0" dirty="0">
              <a:latin typeface="+mn-lt"/>
              <a:cs typeface="+mn-cs"/>
            </a:endParaRPr>
          </a:p>
          <a:p>
            <a:pPr marL="342900" indent="-342900" eaLnBrk="0" hangingPunct="0">
              <a:spcBef>
                <a:spcPct val="20000"/>
              </a:spcBef>
              <a:buClr>
                <a:schemeClr val="tx1"/>
              </a:buClr>
              <a:buSzPct val="75000"/>
              <a:defRPr/>
            </a:pPr>
            <a:r>
              <a:rPr lang="fr-FR" sz="1200" kern="0" dirty="0">
                <a:latin typeface="+mn-lt"/>
              </a:rPr>
              <a:t>La strate I comporte 4 </a:t>
            </a:r>
            <a:r>
              <a:rPr lang="fr-FR" sz="1200" kern="0" dirty="0">
                <a:latin typeface="+mn-lt"/>
              </a:rPr>
              <a:t>critères classant. </a:t>
            </a:r>
            <a:endParaRPr lang="fr-FR" sz="1200" kern="0" dirty="0">
              <a:latin typeface="+mn-lt"/>
            </a:endParaRPr>
          </a:p>
          <a:p>
            <a:pPr marL="342900" indent="-342900" eaLnBrk="0" hangingPunct="0">
              <a:spcBef>
                <a:spcPct val="20000"/>
              </a:spcBef>
              <a:buClr>
                <a:schemeClr val="tx1"/>
              </a:buClr>
              <a:buSzPct val="75000"/>
              <a:defRPr/>
            </a:pPr>
            <a:r>
              <a:rPr lang="fr-FR" sz="1200" kern="0" dirty="0">
                <a:latin typeface="+mn-lt"/>
              </a:rPr>
              <a:t>Les strates II, III, IV comportent  5 </a:t>
            </a:r>
            <a:r>
              <a:rPr lang="fr-FR" sz="1200" kern="0" dirty="0">
                <a:latin typeface="+mn-lt"/>
              </a:rPr>
              <a:t>critères classant </a:t>
            </a:r>
            <a:endParaRPr lang="fr-FR" sz="1200" kern="0" dirty="0">
              <a:latin typeface="+mn-lt"/>
            </a:endParaRPr>
          </a:p>
          <a:p>
            <a:pPr marL="342900" indent="-342900" eaLnBrk="0" hangingPunct="0">
              <a:spcBef>
                <a:spcPct val="20000"/>
              </a:spcBef>
              <a:buClr>
                <a:schemeClr val="tx1"/>
              </a:buClr>
              <a:buSzPct val="75000"/>
              <a:buFont typeface="Wingdings" pitchFamily="2" charset="2"/>
              <a:buNone/>
              <a:defRPr/>
            </a:pPr>
            <a:r>
              <a:rPr lang="fr-FR" sz="1200" b="1" kern="0" dirty="0">
                <a:latin typeface="+mn-lt"/>
                <a:cs typeface="+mn-cs"/>
              </a:rPr>
              <a:t>Nombre de points minimum </a:t>
            </a:r>
            <a:r>
              <a:rPr lang="fr-FR" sz="1200" kern="0" dirty="0">
                <a:latin typeface="+mn-lt"/>
                <a:cs typeface="+mn-cs"/>
              </a:rPr>
              <a:t>= valeur de la strate </a:t>
            </a:r>
          </a:p>
          <a:p>
            <a:pPr marL="342900" indent="-342900" eaLnBrk="0" hangingPunct="0">
              <a:spcBef>
                <a:spcPct val="20000"/>
              </a:spcBef>
              <a:buClr>
                <a:schemeClr val="tx1"/>
              </a:buClr>
              <a:buSzPct val="75000"/>
              <a:buFont typeface="Wingdings" pitchFamily="2" charset="2"/>
              <a:buNone/>
              <a:tabLst>
                <a:tab pos="2159000" algn="l"/>
              </a:tabLst>
              <a:defRPr/>
            </a:pPr>
            <a:r>
              <a:rPr lang="fr-FR" sz="1200" kern="0" dirty="0">
                <a:latin typeface="+mn-lt"/>
                <a:cs typeface="+mn-cs"/>
              </a:rPr>
              <a:t>		+  (valeurs des degrés x </a:t>
            </a:r>
            <a:r>
              <a:rPr lang="fr-FR" sz="1200" kern="0" dirty="0" err="1">
                <a:latin typeface="+mn-lt"/>
                <a:cs typeface="+mn-cs"/>
              </a:rPr>
              <a:t>nbre</a:t>
            </a:r>
            <a:r>
              <a:rPr lang="fr-FR" sz="1200" kern="0" dirty="0">
                <a:latin typeface="+mn-lt"/>
                <a:cs typeface="+mn-cs"/>
              </a:rPr>
              <a:t> de degrés liés aux </a:t>
            </a:r>
            <a:r>
              <a:rPr lang="fr-FR" sz="1200" kern="0" dirty="0">
                <a:latin typeface="+mn-lt"/>
                <a:cs typeface="+mn-cs"/>
              </a:rPr>
              <a:t>critères classant)</a:t>
            </a:r>
            <a:endParaRPr lang="fr-FR" sz="1200" kern="0" dirty="0">
              <a:latin typeface="+mn-lt"/>
              <a:cs typeface="+mn-cs"/>
            </a:endParaRPr>
          </a:p>
          <a:p>
            <a:pPr marL="342900" indent="-342900" eaLnBrk="0" hangingPunct="0">
              <a:spcBef>
                <a:spcPct val="20000"/>
              </a:spcBef>
              <a:buClr>
                <a:schemeClr val="tx1"/>
              </a:buClr>
              <a:buSzPct val="75000"/>
              <a:defRPr/>
            </a:pPr>
            <a:endParaRPr lang="fr-FR" sz="1200" b="1" kern="0" dirty="0">
              <a:latin typeface="+mn-lt"/>
            </a:endParaRPr>
          </a:p>
          <a:p>
            <a:pPr marL="342900" indent="-342900" eaLnBrk="0" hangingPunct="0">
              <a:spcBef>
                <a:spcPct val="20000"/>
              </a:spcBef>
              <a:buClr>
                <a:schemeClr val="tx1"/>
              </a:buClr>
              <a:buSzPct val="75000"/>
              <a:defRPr/>
            </a:pPr>
            <a:r>
              <a:rPr lang="fr-FR" sz="1200" b="1" kern="0" dirty="0">
                <a:latin typeface="+mn-lt"/>
              </a:rPr>
              <a:t>Exemple pour un poste de travail de strate I :  </a:t>
            </a:r>
          </a:p>
          <a:p>
            <a:pPr marL="342900" indent="-342900" eaLnBrk="0" hangingPunct="0">
              <a:spcBef>
                <a:spcPct val="20000"/>
              </a:spcBef>
              <a:buClr>
                <a:schemeClr val="tx1"/>
              </a:buClr>
              <a:buSzPct val="75000"/>
              <a:defRPr/>
            </a:pPr>
            <a:r>
              <a:rPr lang="fr-FR" sz="1200" kern="0" dirty="0">
                <a:latin typeface="+mn-lt"/>
              </a:rPr>
              <a:t>Le nombre de points liés au poste de travail  de strate I est au minimum de 1000.</a:t>
            </a:r>
          </a:p>
          <a:p>
            <a:pPr marL="342900" indent="-342900" eaLnBrk="0" hangingPunct="0">
              <a:spcBef>
                <a:spcPct val="20000"/>
              </a:spcBef>
              <a:buClr>
                <a:schemeClr val="tx1"/>
              </a:buClr>
              <a:buSzPct val="75000"/>
              <a:defRPr/>
            </a:pPr>
            <a:r>
              <a:rPr lang="fr-FR" sz="1200" kern="0" dirty="0">
                <a:latin typeface="+mn-lt"/>
              </a:rPr>
              <a:t>1000 = </a:t>
            </a:r>
            <a:r>
              <a:rPr lang="fr-FR" sz="1200" kern="0" dirty="0">
                <a:latin typeface="+mn-lt"/>
                <a:cs typeface="+mn-cs"/>
              </a:rPr>
              <a:t> </a:t>
            </a:r>
            <a:r>
              <a:rPr lang="fr-FR" sz="1200" kern="0" dirty="0">
                <a:latin typeface="+mn-lt"/>
              </a:rPr>
              <a:t>928 + (18x4) </a:t>
            </a:r>
            <a:endParaRPr lang="fr-FR" sz="1200" kern="0" dirty="0">
              <a:latin typeface="+mn-lt"/>
              <a:cs typeface="+mn-cs"/>
            </a:endParaRPr>
          </a:p>
          <a:p>
            <a:pPr marL="533400" indent="-533400" eaLnBrk="0" hangingPunct="0">
              <a:spcBef>
                <a:spcPct val="20000"/>
              </a:spcBef>
              <a:buClr>
                <a:schemeClr val="tx1"/>
              </a:buClr>
              <a:buSzPct val="75000"/>
              <a:buFont typeface="Wingdings" pitchFamily="2" charset="2"/>
              <a:buNone/>
              <a:defRPr/>
            </a:pPr>
            <a:r>
              <a:rPr lang="fr-FR" sz="1200" b="1" i="1" kern="0" dirty="0">
                <a:latin typeface="+mn-lt"/>
                <a:cs typeface="+mn-cs"/>
              </a:rPr>
              <a:t>	</a:t>
            </a:r>
            <a:r>
              <a:rPr lang="fr-FR" sz="1200" kern="0" dirty="0">
                <a:latin typeface="+mn-lt"/>
                <a:cs typeface="+mn-cs"/>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pPr>
              <a:defRPr/>
            </a:pPr>
            <a:fld id="{84D22362-4DC9-492E-A669-EAF56FFE7772}" type="slidenum">
              <a:rPr lang="fr-FR" smtClean="0"/>
              <a:pPr>
                <a:defRPr/>
              </a:pPr>
              <a:t>24</a:t>
            </a:fld>
            <a:endParaRPr lang="fr-FR"/>
          </a:p>
        </p:txBody>
      </p:sp>
      <p:sp>
        <p:nvSpPr>
          <p:cNvPr id="33796" name="Text Box 4"/>
          <p:cNvSpPr txBox="1">
            <a:spLocks noChangeArrowheads="1"/>
          </p:cNvSpPr>
          <p:nvPr/>
        </p:nvSpPr>
        <p:spPr bwMode="auto">
          <a:xfrm>
            <a:off x="900113" y="3213100"/>
            <a:ext cx="4176712" cy="3538538"/>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fr-FR" sz="1200" dirty="0"/>
              <a:t>Nombre de points liés au poste de travail</a:t>
            </a:r>
          </a:p>
          <a:p>
            <a:pPr algn="ctr">
              <a:defRPr/>
            </a:pPr>
            <a:endParaRPr lang="fr-FR" sz="1200" dirty="0"/>
          </a:p>
          <a:p>
            <a:pPr marL="0" lvl="1" algn="ctr">
              <a:defRPr/>
            </a:pPr>
            <a:r>
              <a:rPr lang="fr-FR" b="1" dirty="0"/>
              <a:t>=</a:t>
            </a:r>
          </a:p>
          <a:p>
            <a:pPr algn="ctr">
              <a:defRPr/>
            </a:pPr>
            <a:endParaRPr lang="fr-FR" sz="1200" dirty="0"/>
          </a:p>
          <a:p>
            <a:pPr marL="0" lvl="1" algn="ctr">
              <a:defRPr/>
            </a:pPr>
            <a:r>
              <a:rPr lang="fr-FR" sz="1200" dirty="0"/>
              <a:t>Nombre de points correspondant à la valeur de la strate</a:t>
            </a:r>
          </a:p>
          <a:p>
            <a:pPr>
              <a:buFont typeface="Wingdings" pitchFamily="2" charset="2"/>
              <a:buNone/>
              <a:defRPr/>
            </a:pPr>
            <a:r>
              <a:rPr lang="fr-FR" sz="1200" dirty="0"/>
              <a:t>	</a:t>
            </a:r>
          </a:p>
          <a:p>
            <a:pPr marL="0" lvl="1" algn="ctr">
              <a:defRPr/>
            </a:pPr>
            <a:r>
              <a:rPr lang="fr-FR" b="1" dirty="0"/>
              <a:t>+</a:t>
            </a:r>
          </a:p>
          <a:p>
            <a:pPr algn="ctr">
              <a:defRPr/>
            </a:pPr>
            <a:endParaRPr lang="fr-FR" sz="1200" dirty="0"/>
          </a:p>
          <a:p>
            <a:pPr marL="0" lvl="1" algn="ctr">
              <a:defRPr/>
            </a:pPr>
            <a:r>
              <a:rPr lang="fr-FR" sz="1200" dirty="0"/>
              <a:t>Nombre points correspondant au total des degrés obtenus dans les différents </a:t>
            </a:r>
            <a:r>
              <a:rPr lang="fr-FR" sz="1200" dirty="0"/>
              <a:t>critères classant,</a:t>
            </a:r>
            <a:endParaRPr lang="fr-FR" sz="1200" dirty="0"/>
          </a:p>
          <a:p>
            <a:pPr marL="0" lvl="1" algn="ctr">
              <a:defRPr/>
            </a:pPr>
            <a:endParaRPr lang="fr-FR" sz="1600" b="1" dirty="0"/>
          </a:p>
          <a:p>
            <a:pPr marL="0" lvl="1" algn="ctr">
              <a:defRPr/>
            </a:pPr>
            <a:r>
              <a:rPr lang="fr-FR" b="1" dirty="0"/>
              <a:t>X</a:t>
            </a:r>
          </a:p>
          <a:p>
            <a:pPr marL="0" lvl="1" algn="ctr">
              <a:defRPr/>
            </a:pPr>
            <a:endParaRPr lang="fr-FR" sz="1600" dirty="0"/>
          </a:p>
          <a:p>
            <a:pPr marL="0" lvl="1" algn="ctr">
              <a:defRPr/>
            </a:pPr>
            <a:r>
              <a:rPr lang="fr-FR" sz="1200" dirty="0"/>
              <a:t>par la valeur du degré dans la strate de rattachement.</a:t>
            </a:r>
          </a:p>
          <a:p>
            <a:pPr algn="ctr">
              <a:defRPr/>
            </a:pPr>
            <a:r>
              <a:rPr lang="fr-FR" sz="1200" dirty="0"/>
              <a:t> [</a:t>
            </a:r>
            <a:r>
              <a:rPr lang="fr-FR" sz="1200" dirty="0" err="1"/>
              <a:t>Nbre</a:t>
            </a:r>
            <a:r>
              <a:rPr lang="fr-FR" sz="1200" dirty="0"/>
              <a:t> de degrés x Points]</a:t>
            </a:r>
          </a:p>
          <a:p>
            <a:pPr algn="ctr">
              <a:spcBef>
                <a:spcPct val="50000"/>
              </a:spcBef>
              <a:defRPr/>
            </a:pPr>
            <a:endParaRPr lang="fr-FR" sz="1200" dirty="0"/>
          </a:p>
        </p:txBody>
      </p:sp>
      <p:sp>
        <p:nvSpPr>
          <p:cNvPr id="11" name="Rectangle 4"/>
          <p:cNvSpPr>
            <a:spLocks noGrp="1" noChangeArrowheads="1"/>
          </p:cNvSpPr>
          <p:nvPr>
            <p:ph type="title"/>
          </p:nvPr>
        </p:nvSpPr>
        <p:spPr>
          <a:xfrm>
            <a:off x="762000" y="1123950"/>
            <a:ext cx="7924800" cy="781050"/>
          </a:xfrm>
          <a:prstGeom prst="rect">
            <a:avLst/>
          </a:prstGeo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8. La détermination du nombre de points liés au poste de travail / Exemple</a:t>
            </a:r>
          </a:p>
        </p:txBody>
      </p:sp>
      <p:sp>
        <p:nvSpPr>
          <p:cNvPr id="7" name="Rectangle 3"/>
          <p:cNvSpPr txBox="1">
            <a:spLocks noChangeArrowheads="1"/>
          </p:cNvSpPr>
          <p:nvPr/>
        </p:nvSpPr>
        <p:spPr bwMode="auto">
          <a:xfrm>
            <a:off x="5219700" y="2492375"/>
            <a:ext cx="3384550" cy="4191000"/>
          </a:xfrm>
          <a:prstGeom prst="rect">
            <a:avLst/>
          </a:prstGeom>
          <a:noFill/>
          <a:ln w="9525">
            <a:solidFill>
              <a:srgbClr val="3333CC"/>
            </a:solidFill>
            <a:miter lim="800000"/>
            <a:headEnd/>
            <a:tailEnd/>
          </a:ln>
        </p:spPr>
        <p:txBody>
          <a:bodyPr anchor="ctr" anchorCtr="1"/>
          <a:lstStyle/>
          <a:p>
            <a:pPr eaLnBrk="0" hangingPunct="0">
              <a:spcBef>
                <a:spcPct val="20000"/>
              </a:spcBef>
              <a:buClr>
                <a:schemeClr val="tx1"/>
              </a:buClr>
              <a:buSzPct val="75000"/>
              <a:buFont typeface="Wingdings" pitchFamily="2" charset="2"/>
              <a:buNone/>
              <a:defRPr/>
            </a:pPr>
            <a:r>
              <a:rPr lang="fr-FR" sz="1000" b="1" i="1" kern="0" dirty="0">
                <a:latin typeface="+mn-lt"/>
                <a:cs typeface="+mn-cs"/>
              </a:rPr>
              <a:t>Exemple </a:t>
            </a:r>
            <a:r>
              <a:rPr lang="fr-FR" sz="1000" i="1" kern="0" dirty="0">
                <a:latin typeface="+mn-lt"/>
                <a:cs typeface="+mn-cs"/>
              </a:rPr>
              <a:t>: pour un poste de vie scolaire composé d’une</a:t>
            </a:r>
            <a:br>
              <a:rPr lang="fr-FR" sz="1000" i="1" kern="0" dirty="0">
                <a:latin typeface="+mn-lt"/>
                <a:cs typeface="+mn-cs"/>
              </a:rPr>
            </a:br>
            <a:r>
              <a:rPr lang="fr-FR" sz="1000" i="1" kern="0" dirty="0">
                <a:latin typeface="+mn-lt"/>
                <a:cs typeface="+mn-cs"/>
              </a:rPr>
              <a:t>seule fonction d’animation (fonction n°15), classé :</a:t>
            </a:r>
            <a:br>
              <a:rPr lang="fr-FR" sz="1000" i="1" kern="0" dirty="0">
                <a:latin typeface="+mn-lt"/>
                <a:cs typeface="+mn-cs"/>
              </a:rPr>
            </a:br>
            <a:r>
              <a:rPr lang="fr-FR" sz="1000" b="1" i="1" kern="0" dirty="0">
                <a:latin typeface="+mn-lt"/>
                <a:cs typeface="+mn-cs"/>
              </a:rPr>
              <a:t>strate II</a:t>
            </a:r>
            <a:r>
              <a:rPr lang="fr-FR" sz="1000" i="1" kern="0" dirty="0">
                <a:latin typeface="+mn-lt"/>
                <a:cs typeface="+mn-cs"/>
              </a:rPr>
              <a:t> avec </a:t>
            </a:r>
            <a:r>
              <a:rPr lang="fr-FR" sz="1000" b="1" i="1" kern="0" dirty="0">
                <a:latin typeface="+mn-lt"/>
                <a:cs typeface="+mn-cs"/>
              </a:rPr>
              <a:t>9 degrés</a:t>
            </a:r>
          </a:p>
          <a:p>
            <a:pPr eaLnBrk="0" hangingPunct="0">
              <a:spcBef>
                <a:spcPct val="20000"/>
              </a:spcBef>
              <a:buClr>
                <a:schemeClr val="tx1"/>
              </a:buClr>
              <a:buSzPct val="75000"/>
              <a:buFont typeface="Wingdings" pitchFamily="2" charset="2"/>
              <a:buNone/>
              <a:defRPr/>
            </a:pPr>
            <a:endParaRPr lang="fr-FR" sz="1000" b="1" i="1" kern="0" dirty="0">
              <a:latin typeface="+mn-lt"/>
              <a:cs typeface="+mn-cs"/>
            </a:endParaRPr>
          </a:p>
          <a:p>
            <a:pPr algn="ctr" eaLnBrk="0" hangingPunct="0">
              <a:spcBef>
                <a:spcPct val="20000"/>
              </a:spcBef>
              <a:buClr>
                <a:schemeClr val="tx1"/>
              </a:buClr>
              <a:buSzPct val="75000"/>
              <a:buFont typeface="Wingdings" pitchFamily="2" charset="2"/>
              <a:buNone/>
              <a:defRPr/>
            </a:pPr>
            <a:r>
              <a:rPr lang="fr-FR" sz="1000" i="1" kern="0" dirty="0">
                <a:latin typeface="+mn-lt"/>
                <a:cs typeface="+mn-cs"/>
              </a:rPr>
              <a:t>Nombre de points liés au poste de travail</a:t>
            </a:r>
            <a:r>
              <a:rPr lang="fr-FR" sz="1000" b="1" i="1" kern="0" dirty="0">
                <a:latin typeface="+mn-lt"/>
                <a:cs typeface="+mn-cs"/>
              </a:rPr>
              <a:t> </a:t>
            </a:r>
          </a:p>
          <a:p>
            <a:pPr algn="ctr" eaLnBrk="0" hangingPunct="0">
              <a:spcBef>
                <a:spcPct val="20000"/>
              </a:spcBef>
              <a:buClr>
                <a:schemeClr val="tx1"/>
              </a:buClr>
              <a:buSzPct val="75000"/>
              <a:buFont typeface="Wingdings" pitchFamily="2" charset="2"/>
              <a:buNone/>
              <a:defRPr/>
            </a:pPr>
            <a:r>
              <a:rPr lang="fr-FR" sz="1200" b="1" i="1" kern="0" dirty="0">
                <a:latin typeface="+mn-lt"/>
                <a:cs typeface="+mn-cs"/>
              </a:rPr>
              <a:t>1150</a:t>
            </a:r>
            <a:endParaRPr lang="fr-FR" sz="1200" i="1" kern="0" dirty="0">
              <a:latin typeface="+mn-lt"/>
              <a:cs typeface="+mn-cs"/>
            </a:endParaRPr>
          </a:p>
          <a:p>
            <a:pPr algn="ctr" eaLnBrk="0" hangingPunct="0">
              <a:spcBef>
                <a:spcPct val="20000"/>
              </a:spcBef>
              <a:buClr>
                <a:schemeClr val="tx1"/>
              </a:buClr>
              <a:buSzPct val="75000"/>
              <a:buFont typeface="Wingdings" pitchFamily="2" charset="2"/>
              <a:buNone/>
              <a:defRPr/>
            </a:pPr>
            <a:r>
              <a:rPr lang="fr-FR" sz="2000" b="1" i="1" kern="0" dirty="0">
                <a:latin typeface="+mn-lt"/>
                <a:cs typeface="+mn-cs"/>
              </a:rPr>
              <a:t>=</a:t>
            </a:r>
          </a:p>
          <a:p>
            <a:pPr marL="0" lvl="1" algn="ctr" eaLnBrk="0" hangingPunct="0">
              <a:spcBef>
                <a:spcPct val="20000"/>
              </a:spcBef>
              <a:buClr>
                <a:schemeClr val="tx1"/>
              </a:buClr>
              <a:buSzPct val="75000"/>
              <a:defRPr/>
            </a:pPr>
            <a:r>
              <a:rPr lang="fr-FR" sz="1000" i="1" kern="0" dirty="0">
                <a:latin typeface="+mn-lt"/>
              </a:rPr>
              <a:t>Nombre de points correspondant à la valeur de la strate</a:t>
            </a:r>
          </a:p>
          <a:p>
            <a:pPr marL="0" lvl="1" algn="ctr" eaLnBrk="0" hangingPunct="0">
              <a:spcBef>
                <a:spcPct val="20000"/>
              </a:spcBef>
              <a:buClr>
                <a:schemeClr val="tx1"/>
              </a:buClr>
              <a:buSzPct val="75000"/>
              <a:defRPr/>
            </a:pPr>
            <a:r>
              <a:rPr lang="fr-FR" sz="1200" b="1" i="1" kern="0" dirty="0">
                <a:latin typeface="+mn-lt"/>
              </a:rPr>
              <a:t> 925 </a:t>
            </a:r>
            <a:endParaRPr lang="fr-FR" sz="1200" i="1" kern="0" dirty="0">
              <a:latin typeface="+mn-lt"/>
            </a:endParaRPr>
          </a:p>
          <a:p>
            <a:pPr marL="0" lvl="1" algn="ctr" eaLnBrk="0" hangingPunct="0">
              <a:buClr>
                <a:schemeClr val="tx1"/>
              </a:buClr>
              <a:buSzPct val="75000"/>
              <a:defRPr/>
            </a:pPr>
            <a:r>
              <a:rPr lang="fr-FR" b="1" dirty="0">
                <a:solidFill>
                  <a:schemeClr val="dk1"/>
                </a:solidFill>
                <a:latin typeface="+mn-lt"/>
                <a:cs typeface="+mn-cs"/>
              </a:rPr>
              <a:t>+</a:t>
            </a:r>
          </a:p>
          <a:p>
            <a:pPr marL="0" lvl="1" algn="ctr" eaLnBrk="0" hangingPunct="0">
              <a:spcBef>
                <a:spcPct val="20000"/>
              </a:spcBef>
              <a:buClr>
                <a:schemeClr val="tx1"/>
              </a:buClr>
              <a:buSzPct val="75000"/>
              <a:defRPr/>
            </a:pPr>
            <a:endParaRPr lang="fr-FR" sz="1000" i="1" kern="0" dirty="0">
              <a:latin typeface="+mn-lt"/>
            </a:endParaRPr>
          </a:p>
          <a:p>
            <a:pPr marL="0" lvl="1" algn="ctr" eaLnBrk="0" hangingPunct="0">
              <a:spcBef>
                <a:spcPct val="20000"/>
              </a:spcBef>
              <a:buClr>
                <a:schemeClr val="tx1"/>
              </a:buClr>
              <a:buSzPct val="75000"/>
              <a:defRPr/>
            </a:pPr>
            <a:r>
              <a:rPr lang="fr-FR" sz="1000" i="1" kern="0" dirty="0">
                <a:latin typeface="+mn-lt"/>
              </a:rPr>
              <a:t>Nombre points correspondant au total des degrés obtenus dans les différents </a:t>
            </a:r>
            <a:r>
              <a:rPr lang="fr-FR" sz="1000" i="1" kern="0" dirty="0">
                <a:latin typeface="+mn-lt"/>
              </a:rPr>
              <a:t>critères classant, </a:t>
            </a:r>
            <a:endParaRPr lang="fr-FR" sz="1000" i="1" kern="0" dirty="0">
              <a:latin typeface="+mn-lt"/>
            </a:endParaRPr>
          </a:p>
          <a:p>
            <a:pPr marL="0" lvl="1" algn="ctr" eaLnBrk="0" hangingPunct="0">
              <a:spcBef>
                <a:spcPct val="20000"/>
              </a:spcBef>
              <a:buClr>
                <a:schemeClr val="tx1"/>
              </a:buClr>
              <a:buSzPct val="75000"/>
              <a:defRPr/>
            </a:pPr>
            <a:r>
              <a:rPr lang="fr-FR" sz="1000" i="1" kern="0" dirty="0">
                <a:latin typeface="+mn-lt"/>
              </a:rPr>
              <a:t>multiplié par la valeur du degré dans la strate de rattachement.</a:t>
            </a:r>
          </a:p>
          <a:p>
            <a:pPr algn="ctr" eaLnBrk="0" hangingPunct="0">
              <a:spcBef>
                <a:spcPct val="20000"/>
              </a:spcBef>
              <a:buClr>
                <a:schemeClr val="tx1"/>
              </a:buClr>
              <a:buSzPct val="75000"/>
              <a:buFont typeface="Wingdings" pitchFamily="2" charset="2"/>
              <a:buNone/>
              <a:defRPr/>
            </a:pPr>
            <a:endParaRPr lang="fr-FR" sz="800" b="1" i="1" kern="0" dirty="0">
              <a:latin typeface="+mn-lt"/>
              <a:cs typeface="+mn-cs"/>
            </a:endParaRPr>
          </a:p>
          <a:p>
            <a:pPr algn="ctr" eaLnBrk="0" hangingPunct="0">
              <a:spcBef>
                <a:spcPct val="20000"/>
              </a:spcBef>
              <a:buClr>
                <a:schemeClr val="tx1"/>
              </a:buClr>
              <a:buSzPct val="75000"/>
              <a:buFont typeface="Wingdings" pitchFamily="2" charset="2"/>
              <a:buNone/>
              <a:defRPr/>
            </a:pPr>
            <a:endParaRPr lang="fr-FR" sz="1000" i="1" kern="0" dirty="0">
              <a:latin typeface="+mn-lt"/>
              <a:cs typeface="+mn-cs"/>
            </a:endParaRPr>
          </a:p>
          <a:p>
            <a:pPr algn="ctr" eaLnBrk="0" hangingPunct="0">
              <a:spcBef>
                <a:spcPct val="20000"/>
              </a:spcBef>
              <a:buClr>
                <a:schemeClr val="tx1"/>
              </a:buClr>
              <a:buSzPct val="75000"/>
              <a:buFont typeface="Wingdings" pitchFamily="2" charset="2"/>
              <a:buNone/>
              <a:defRPr/>
            </a:pPr>
            <a:r>
              <a:rPr lang="fr-FR" sz="1400" b="1" i="1" kern="0" dirty="0">
                <a:latin typeface="+mn-lt"/>
                <a:cs typeface="+mn-cs"/>
              </a:rPr>
              <a:t>9 x 25</a:t>
            </a:r>
          </a:p>
          <a:p>
            <a:pPr algn="ctr" eaLnBrk="0" hangingPunct="0">
              <a:spcBef>
                <a:spcPct val="20000"/>
              </a:spcBef>
              <a:buClr>
                <a:schemeClr val="tx1"/>
              </a:buClr>
              <a:buSzPct val="75000"/>
              <a:buFont typeface="Wingdings" pitchFamily="2" charset="2"/>
              <a:buNone/>
              <a:defRPr/>
            </a:pPr>
            <a:endParaRPr lang="fr-FR" sz="1000" b="1" i="1" kern="0" dirty="0">
              <a:latin typeface="+mn-lt"/>
              <a:cs typeface="+mn-cs"/>
            </a:endParaRPr>
          </a:p>
          <a:p>
            <a:pPr algn="ctr" eaLnBrk="0" hangingPunct="0">
              <a:spcBef>
                <a:spcPct val="20000"/>
              </a:spcBef>
              <a:buClr>
                <a:schemeClr val="tx1"/>
              </a:buClr>
              <a:buSzPct val="75000"/>
              <a:buFont typeface="Wingdings" pitchFamily="2" charset="2"/>
              <a:buNone/>
              <a:defRPr/>
            </a:pPr>
            <a:endParaRPr lang="fr-FR" sz="1000" i="1" kern="0" dirty="0">
              <a:latin typeface="+mn-l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1D699FC5-F683-4FC4-92A2-0E42300FB409}" type="slidenum">
              <a:rPr lang="fr-FR"/>
              <a:pPr>
                <a:defRPr/>
              </a:pPr>
              <a:t>25</a:t>
            </a:fld>
            <a:endParaRPr lang="fr-FR"/>
          </a:p>
        </p:txBody>
      </p:sp>
      <p:sp>
        <p:nvSpPr>
          <p:cNvPr id="40962" name="AutoShape 2"/>
          <p:cNvSpPr>
            <a:spLocks noGrp="1" noChangeArrowheads="1"/>
          </p:cNvSpPr>
          <p:nvPr>
            <p:ph type="title"/>
          </p:nvPr>
        </p:nvSpPr>
        <p:spPr>
          <a:xfrm>
            <a:off x="762000" y="1408113"/>
            <a:ext cx="7924800" cy="496887"/>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a:t>
            </a:r>
          </a:p>
        </p:txBody>
      </p:sp>
      <p:sp>
        <p:nvSpPr>
          <p:cNvPr id="81923" name="Rectangle 3"/>
          <p:cNvSpPr>
            <a:spLocks noGrp="1" noChangeArrowheads="1"/>
          </p:cNvSpPr>
          <p:nvPr>
            <p:ph type="body" idx="1"/>
          </p:nvPr>
        </p:nvSpPr>
        <p:spPr/>
        <p:txBody>
          <a:bodyPr/>
          <a:lstStyle/>
          <a:p>
            <a:pPr lvl="3">
              <a:lnSpc>
                <a:spcPct val="80000"/>
              </a:lnSpc>
              <a:buFontTx/>
              <a:buNone/>
            </a:pPr>
            <a:endParaRPr lang="fr-FR" sz="1400" b="1" smtClean="0"/>
          </a:p>
          <a:p>
            <a:pPr>
              <a:lnSpc>
                <a:spcPct val="80000"/>
              </a:lnSpc>
              <a:buFont typeface="Wingdings" pitchFamily="2" charset="2"/>
              <a:buNone/>
            </a:pPr>
            <a:endParaRPr lang="fr-FR" sz="1400" b="1" smtClean="0"/>
          </a:p>
          <a:p>
            <a:pPr>
              <a:buFont typeface="Wingdings" pitchFamily="2" charset="2"/>
              <a:buNone/>
            </a:pPr>
            <a:r>
              <a:rPr lang="fr-FR" sz="1400" smtClean="0"/>
              <a:t>	Dans certains cas, un poste de travail se décompose en plusieurs fonctions.</a:t>
            </a:r>
          </a:p>
          <a:p>
            <a:pPr>
              <a:buFont typeface="Wingdings" pitchFamily="2" charset="2"/>
              <a:buNone/>
            </a:pPr>
            <a:r>
              <a:rPr lang="fr-FR" sz="1400" smtClean="0"/>
              <a:t>	</a:t>
            </a:r>
          </a:p>
          <a:p>
            <a:pPr>
              <a:buFont typeface="Wingdings" pitchFamily="2" charset="2"/>
              <a:buNone/>
            </a:pPr>
            <a:r>
              <a:rPr lang="fr-FR" sz="1400" smtClean="0"/>
              <a:t>	</a:t>
            </a:r>
            <a:r>
              <a:rPr lang="fr-FR" sz="1400" b="1" smtClean="0"/>
              <a:t>Il est dit « plurifonctionnel » dès lors qu’il est composé d’une ou deux fonctions relevant de strate supérieure. A ce titre, il est valorisé.</a:t>
            </a:r>
          </a:p>
          <a:p>
            <a:pPr>
              <a:buFont typeface="Wingdings" pitchFamily="2" charset="2"/>
              <a:buNone/>
            </a:pPr>
            <a:endParaRPr lang="fr-FR" sz="1400" smtClean="0"/>
          </a:p>
          <a:p>
            <a:pPr>
              <a:buFont typeface="Wingdings" pitchFamily="2" charset="2"/>
              <a:buNone/>
            </a:pPr>
            <a:r>
              <a:rPr lang="fr-FR" sz="1400" smtClean="0"/>
              <a:t>	</a:t>
            </a:r>
            <a:r>
              <a:rPr lang="fr-FR" sz="1400" b="1" smtClean="0"/>
              <a:t>Attention</a:t>
            </a:r>
            <a:r>
              <a:rPr lang="fr-FR" sz="1400" smtClean="0"/>
              <a:t>, ne pas confondre valorisation de la plurifonctionnalité et détermination de la strate de rattachement (diapositive 13).</a:t>
            </a:r>
          </a:p>
          <a:p>
            <a:pPr>
              <a:buFont typeface="Wingdings" pitchFamily="2" charset="2"/>
              <a:buNone/>
            </a:pPr>
            <a:endParaRPr lang="fr-FR" sz="1400" smtClean="0"/>
          </a:p>
          <a:p>
            <a:pPr>
              <a:buFont typeface="Wingdings" pitchFamily="2" charset="2"/>
              <a:buNone/>
            </a:pPr>
            <a:r>
              <a:rPr lang="fr-FR" sz="1400" smtClean="0"/>
              <a:t>	</a:t>
            </a:r>
            <a:r>
              <a:rPr lang="fr-FR" sz="1600" b="1" smtClean="0"/>
              <a:t>La plurifonctionnalité est valorisée et donne droit à un complément de rémunération </a:t>
            </a:r>
            <a:r>
              <a:rPr lang="fr-FR" sz="1600" smtClean="0"/>
              <a:t>(voir pages suivantes).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2000" y="1408113"/>
            <a:ext cx="7924800" cy="496887"/>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a:t>
            </a:r>
          </a:p>
        </p:txBody>
      </p:sp>
      <p:sp>
        <p:nvSpPr>
          <p:cNvPr id="4" name="Espace réservé du numéro de diapositive 3"/>
          <p:cNvSpPr>
            <a:spLocks noGrp="1"/>
          </p:cNvSpPr>
          <p:nvPr>
            <p:ph type="sldNum" sz="quarter" idx="12"/>
          </p:nvPr>
        </p:nvSpPr>
        <p:spPr/>
        <p:txBody>
          <a:bodyPr/>
          <a:lstStyle/>
          <a:p>
            <a:pPr>
              <a:defRPr/>
            </a:pPr>
            <a:fld id="{82E3E9E3-11FB-44DF-8540-8B844A4F9094}" type="slidenum">
              <a:rPr lang="fr-FR" smtClean="0"/>
              <a:pPr>
                <a:defRPr/>
              </a:pPr>
              <a:t>26</a:t>
            </a:fld>
            <a:endParaRPr lang="fr-FR"/>
          </a:p>
        </p:txBody>
      </p:sp>
      <p:sp>
        <p:nvSpPr>
          <p:cNvPr id="6" name="Espace réservé du contenu 2"/>
          <p:cNvSpPr>
            <a:spLocks noGrp="1"/>
          </p:cNvSpPr>
          <p:nvPr>
            <p:ph idx="1"/>
          </p:nvPr>
        </p:nvSpPr>
        <p:spPr>
          <a:xfrm>
            <a:off x="838200" y="2441575"/>
            <a:ext cx="7693025" cy="3724275"/>
          </a:xfrm>
        </p:spPr>
        <p:txBody>
          <a:bodyPr/>
          <a:lstStyle/>
          <a:p>
            <a:pPr marL="0" indent="0">
              <a:buFont typeface="Wingdings" pitchFamily="2" charset="2"/>
              <a:buNone/>
              <a:defRPr/>
            </a:pPr>
            <a:r>
              <a:rPr lang="fr-FR" sz="2000" b="1" u="sng" dirty="0" smtClean="0"/>
              <a:t>Comment la plurifonctionnalité est-elle valorisée </a:t>
            </a:r>
            <a:r>
              <a:rPr lang="fr-FR" sz="2000" b="1" dirty="0" smtClean="0"/>
              <a:t>?</a:t>
            </a:r>
          </a:p>
          <a:p>
            <a:pPr marL="0" indent="0">
              <a:buFont typeface="Wingdings" pitchFamily="2" charset="2"/>
              <a:buNone/>
              <a:defRPr/>
            </a:pPr>
            <a:endParaRPr lang="fr-FR" sz="1400" b="1" dirty="0" smtClean="0"/>
          </a:p>
          <a:p>
            <a:pPr marL="0" indent="0">
              <a:buFont typeface="Wingdings" pitchFamily="2" charset="2"/>
              <a:buNone/>
              <a:defRPr/>
            </a:pPr>
            <a:r>
              <a:rPr lang="fr-FR" sz="1600" b="1" dirty="0" smtClean="0"/>
              <a:t>Cas n°1 : le poste occupé par le salarié nécessite au moins deux fonctions </a:t>
            </a:r>
            <a:br>
              <a:rPr lang="fr-FR" sz="1600" b="1" dirty="0" smtClean="0"/>
            </a:br>
            <a:r>
              <a:rPr lang="fr-FR" sz="1600" b="1" dirty="0" smtClean="0"/>
              <a:t>	dans la strate supérieure : </a:t>
            </a:r>
          </a:p>
          <a:p>
            <a:pPr marL="0" indent="0">
              <a:buFont typeface="Wingdings" pitchFamily="2" charset="2"/>
              <a:buNone/>
              <a:defRPr/>
            </a:pPr>
            <a:endParaRPr lang="fr-FR" sz="1400" dirty="0" smtClean="0"/>
          </a:p>
          <a:p>
            <a:pPr marL="1252538" lvl="1" indent="-261938">
              <a:defRPr/>
            </a:pPr>
            <a:r>
              <a:rPr lang="fr-FR" sz="1400" dirty="0" smtClean="0">
                <a:ea typeface="+mn-ea"/>
                <a:cs typeface="+mn-cs"/>
              </a:rPr>
              <a:t>Si le poste en strate I est composé d’au moins deux fonctions dans la strate supérieure : </a:t>
            </a:r>
            <a:br>
              <a:rPr lang="fr-FR" sz="1400" dirty="0" smtClean="0">
                <a:ea typeface="+mn-ea"/>
                <a:cs typeface="+mn-cs"/>
              </a:rPr>
            </a:br>
            <a:r>
              <a:rPr lang="fr-FR" sz="1400" dirty="0" smtClean="0">
                <a:ea typeface="+mn-ea"/>
                <a:cs typeface="+mn-cs"/>
              </a:rPr>
              <a:t>attribution de la valeur de trois degrés dans sa strate de rattachement. </a:t>
            </a:r>
          </a:p>
          <a:p>
            <a:pPr marL="1252538" lvl="1" indent="-261938">
              <a:buFontTx/>
              <a:buNone/>
              <a:defRPr/>
            </a:pPr>
            <a:endParaRPr lang="fr-FR" sz="1400" dirty="0" smtClean="0">
              <a:ea typeface="+mn-ea"/>
              <a:cs typeface="+mn-cs"/>
            </a:endParaRPr>
          </a:p>
          <a:p>
            <a:pPr marL="1252538" lvl="1" indent="-261938">
              <a:defRPr/>
            </a:pPr>
            <a:r>
              <a:rPr lang="fr-FR" sz="1400" dirty="0" smtClean="0">
                <a:ea typeface="+mn-ea"/>
                <a:cs typeface="+mn-cs"/>
              </a:rPr>
              <a:t>Si le poste en strate II est composé d’au moins deux fonctions dans la strate supérieure : </a:t>
            </a:r>
            <a:br>
              <a:rPr lang="fr-FR" sz="1400" dirty="0" smtClean="0">
                <a:ea typeface="+mn-ea"/>
                <a:cs typeface="+mn-cs"/>
              </a:rPr>
            </a:br>
            <a:r>
              <a:rPr lang="fr-FR" sz="1400" dirty="0" smtClean="0">
                <a:ea typeface="+mn-ea"/>
                <a:cs typeface="+mn-cs"/>
              </a:rPr>
              <a:t>attribution de la valeur de deux degrés dans sa strate de rattachement. </a:t>
            </a:r>
          </a:p>
          <a:p>
            <a:pPr marL="1252538" lvl="1" indent="-261938">
              <a:buFontTx/>
              <a:buNone/>
              <a:defRPr/>
            </a:pPr>
            <a:endParaRPr lang="fr-FR" sz="1400" dirty="0" smtClean="0">
              <a:ea typeface="+mn-ea"/>
              <a:cs typeface="+mn-cs"/>
            </a:endParaRPr>
          </a:p>
          <a:p>
            <a:pPr marL="1252538" lvl="1" indent="-261938">
              <a:defRPr/>
            </a:pPr>
            <a:r>
              <a:rPr lang="fr-FR" sz="1400" dirty="0" smtClean="0">
                <a:ea typeface="+mn-ea"/>
                <a:cs typeface="+mn-cs"/>
              </a:rPr>
              <a:t>Si le poste en strate III est composé d’au moins deux fonctions dans la strate supérieure : </a:t>
            </a:r>
            <a:br>
              <a:rPr lang="fr-FR" sz="1400" dirty="0" smtClean="0">
                <a:ea typeface="+mn-ea"/>
                <a:cs typeface="+mn-cs"/>
              </a:rPr>
            </a:br>
            <a:r>
              <a:rPr lang="fr-FR" sz="1400" dirty="0" smtClean="0">
                <a:ea typeface="+mn-ea"/>
                <a:cs typeface="+mn-cs"/>
              </a:rPr>
              <a:t>attribution de la valeur d’un degré dans sa strate de rattachement.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Font typeface="Wingdings" pitchFamily="2" charset="2"/>
              <a:buNone/>
              <a:defRPr/>
            </a:pPr>
            <a:endParaRPr lang="fr-FR" sz="1400" b="1" dirty="0" smtClean="0"/>
          </a:p>
          <a:p>
            <a:pPr marL="0" indent="0">
              <a:buFont typeface="Wingdings" pitchFamily="2" charset="2"/>
              <a:buNone/>
              <a:defRPr/>
            </a:pPr>
            <a:r>
              <a:rPr lang="fr-FR" sz="1600" b="1" dirty="0" smtClean="0"/>
              <a:t>Cas n°2 : le poste occupé par le salarié nécessite</a:t>
            </a:r>
            <a:r>
              <a:rPr lang="fr-FR" sz="1600" dirty="0" smtClean="0"/>
              <a:t> </a:t>
            </a:r>
            <a:r>
              <a:rPr lang="fr-FR" sz="1600" b="1" dirty="0" smtClean="0"/>
              <a:t>une seule fonction dans la strate supérieure :</a:t>
            </a:r>
            <a:r>
              <a:rPr lang="fr-FR" sz="1400" b="1" dirty="0" smtClean="0"/>
              <a:t> </a:t>
            </a:r>
            <a:r>
              <a:rPr lang="fr-FR" sz="1400" dirty="0" smtClean="0"/>
              <a:t> </a:t>
            </a:r>
          </a:p>
          <a:p>
            <a:pPr lvl="1">
              <a:buFontTx/>
              <a:buNone/>
              <a:defRPr/>
            </a:pPr>
            <a:r>
              <a:rPr lang="fr-FR" sz="1000" dirty="0" smtClean="0"/>
              <a:t>	</a:t>
            </a:r>
            <a:r>
              <a:rPr lang="fr-FR" sz="1400" dirty="0" smtClean="0"/>
              <a:t>Attribution de la valeur d’un degré de plus dans sa strate de rattachement.</a:t>
            </a:r>
          </a:p>
          <a:p>
            <a:pPr>
              <a:buFont typeface="Wingdings" pitchFamily="2" charset="2"/>
              <a:buNone/>
              <a:defRPr/>
            </a:pPr>
            <a:r>
              <a:rPr lang="fr-FR" sz="1400" b="1" dirty="0" smtClean="0"/>
              <a:t> </a:t>
            </a:r>
            <a:endParaRPr lang="fr-FR" sz="1400" dirty="0" smtClean="0"/>
          </a:p>
          <a:p>
            <a:pPr>
              <a:buFont typeface="Wingdings" pitchFamily="2" charset="2"/>
              <a:buNone/>
              <a:defRPr/>
            </a:pPr>
            <a:r>
              <a:rPr lang="fr-FR" sz="1600" b="1" dirty="0" smtClean="0"/>
              <a:t>Cas n°3 : travail ponctuel ou occasionnel relevant de la strate supérieure</a:t>
            </a:r>
            <a:r>
              <a:rPr lang="fr-FR" sz="1600" dirty="0" smtClean="0"/>
              <a:t> </a:t>
            </a:r>
          </a:p>
          <a:p>
            <a:pPr lvl="1">
              <a:buFontTx/>
              <a:buNone/>
              <a:defRPr/>
            </a:pPr>
            <a:r>
              <a:rPr lang="fr-FR" sz="1000" dirty="0" smtClean="0"/>
              <a:t>	</a:t>
            </a:r>
            <a:r>
              <a:rPr lang="fr-FR" sz="1400" dirty="0" smtClean="0"/>
              <a:t>S’il s’agit d’un travail ponctuel ou occasionnel relevant de la strate supérieure : attribution au </a:t>
            </a:r>
            <a:r>
              <a:rPr lang="fr-FR" sz="1400" i="1" dirty="0" smtClean="0"/>
              <a:t>prorata </a:t>
            </a:r>
            <a:r>
              <a:rPr lang="fr-FR" sz="1400" i="1" dirty="0" err="1" smtClean="0"/>
              <a:t>temporis</a:t>
            </a:r>
            <a:r>
              <a:rPr lang="fr-FR" sz="1400" i="1" dirty="0" smtClean="0"/>
              <a:t> </a:t>
            </a:r>
            <a:r>
              <a:rPr lang="fr-FR" sz="1400" dirty="0" smtClean="0"/>
              <a:t>de la valeur de deux degrés dans sa strate de rattachement</a:t>
            </a:r>
            <a:r>
              <a:rPr lang="fr-FR" sz="1400" dirty="0" smtClean="0">
                <a:solidFill>
                  <a:srgbClr val="FF0101"/>
                </a:solidFill>
              </a:rPr>
              <a:t> </a:t>
            </a:r>
            <a:r>
              <a:rPr lang="fr-FR" sz="1400" dirty="0" smtClean="0"/>
              <a:t>sous forme d’une bonification. </a:t>
            </a:r>
          </a:p>
          <a:p>
            <a:pPr lvl="1">
              <a:buFontTx/>
              <a:buNone/>
              <a:defRPr/>
            </a:pPr>
            <a:r>
              <a:rPr lang="fr-FR" sz="1400" dirty="0" smtClean="0"/>
              <a:t>	Le salarié bénéficie de cette valorisation dès lors que le travail est exécuté pendant plus d’un jour franc. Ce travail est occasionnel dès lors qu’il ne correspond pas à une fonction déterminée dans la fiche de poste du salarié. </a:t>
            </a:r>
          </a:p>
          <a:p>
            <a:pPr lvl="1">
              <a:spcBef>
                <a:spcPts val="0"/>
              </a:spcBef>
              <a:buFontTx/>
              <a:buNone/>
              <a:defRPr/>
            </a:pPr>
            <a:r>
              <a:rPr lang="fr-FR" sz="1400" dirty="0" smtClean="0"/>
              <a:t>	Il est occasionnel dès lors qu’il n’excède pas 20 jours consécutifs ou non de travail effectif ou 5% de l’activité sur l’année pour un contrat de travail inférieur à un mi temps et pour une fonction non définie dans sa fiche de poste. Si la situation se reproduit sur la même fonction plus de 2 années de suite, cette situation doit conduire, après discussion dans le cadre de l’EAAD, à une révision de la fiche de poste. </a:t>
            </a:r>
          </a:p>
        </p:txBody>
      </p:sp>
      <p:sp>
        <p:nvSpPr>
          <p:cNvPr id="4" name="Espace réservé du numéro de diapositive 3"/>
          <p:cNvSpPr>
            <a:spLocks noGrp="1"/>
          </p:cNvSpPr>
          <p:nvPr>
            <p:ph type="sldNum" sz="quarter" idx="12"/>
          </p:nvPr>
        </p:nvSpPr>
        <p:spPr/>
        <p:txBody>
          <a:bodyPr/>
          <a:lstStyle/>
          <a:p>
            <a:pPr>
              <a:defRPr/>
            </a:pPr>
            <a:fld id="{BEE920D1-E67D-4BFE-B47F-E651FA1D48CA}" type="slidenum">
              <a:rPr lang="fr-FR" smtClean="0"/>
              <a:pPr>
                <a:defRPr/>
              </a:pPr>
              <a:t>27</a:t>
            </a:fld>
            <a:endParaRPr lang="fr-FR"/>
          </a:p>
        </p:txBody>
      </p:sp>
      <p:sp>
        <p:nvSpPr>
          <p:cNvPr id="7" name="Titre 1"/>
          <p:cNvSpPr>
            <a:spLocks noGrp="1"/>
          </p:cNvSpPr>
          <p:nvPr>
            <p:ph type="title"/>
          </p:nvPr>
        </p:nvSpPr>
        <p:spPr>
          <a:xfrm>
            <a:off x="762000" y="1408113"/>
            <a:ext cx="7924800" cy="496887"/>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4A77D91E-BF6D-41FC-8AA2-C1D632359204}" type="slidenum">
              <a:rPr lang="fr-FR" smtClean="0"/>
              <a:pPr>
                <a:defRPr/>
              </a:pPr>
              <a:t>28</a:t>
            </a:fld>
            <a:endParaRPr lang="fr-FR"/>
          </a:p>
        </p:txBody>
      </p:sp>
      <p:sp>
        <p:nvSpPr>
          <p:cNvPr id="5"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 / Exemple sur le cas n°1</a:t>
            </a:r>
          </a:p>
        </p:txBody>
      </p:sp>
      <p:graphicFrame>
        <p:nvGraphicFramePr>
          <p:cNvPr id="6" name="Tableau 5"/>
          <p:cNvGraphicFramePr>
            <a:graphicFrameLocks noGrp="1"/>
          </p:cNvGraphicFramePr>
          <p:nvPr/>
        </p:nvGraphicFramePr>
        <p:xfrm>
          <a:off x="1524000" y="2565400"/>
          <a:ext cx="6361113" cy="1555750"/>
        </p:xfrm>
        <a:graphic>
          <a:graphicData uri="http://schemas.openxmlformats.org/drawingml/2006/table">
            <a:tbl>
              <a:tblPr/>
              <a:tblGrid>
                <a:gridCol w="1060061"/>
                <a:gridCol w="1060061"/>
                <a:gridCol w="1060061"/>
                <a:gridCol w="1060061"/>
                <a:gridCol w="1060061"/>
                <a:gridCol w="1060061"/>
              </a:tblGrid>
              <a:tr h="142273">
                <a:tc>
                  <a:txBody>
                    <a:bodyPr/>
                    <a:lstStyle/>
                    <a:p>
                      <a:pPr algn="l" fontAlgn="b"/>
                      <a:r>
                        <a:rPr lang="fr-FR" sz="8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800" b="0" i="0" u="none" strike="noStrike" dirty="0" smtClean="0">
                          <a:solidFill>
                            <a:srgbClr val="000000"/>
                          </a:solidFill>
                          <a:latin typeface="Arial"/>
                        </a:rPr>
                        <a:t>Bernard B.</a:t>
                      </a:r>
                      <a:endParaRPr lang="fr-FR" sz="800" b="0" i="0" u="none" strike="noStrike" dirty="0">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42273">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25391">
                <a:tc>
                  <a:txBody>
                    <a:bodyPr/>
                    <a:lstStyle/>
                    <a:p>
                      <a:pPr algn="ctr" fontAlgn="b"/>
                      <a:r>
                        <a:rPr lang="fr-FR" sz="700" b="0" i="0" u="none" strike="noStrike" dirty="0">
                          <a:solidFill>
                            <a:srgbClr val="000000"/>
                          </a:solidFill>
                          <a:latin typeface="Arial"/>
                        </a:rPr>
                        <a:t>n°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intitulé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strate de rattachement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temps de travail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7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125391">
                <a:tc>
                  <a:txBody>
                    <a:bodyPr/>
                    <a:lstStyle/>
                    <a:p>
                      <a:pPr algn="ctr" fontAlgn="t"/>
                      <a:r>
                        <a:rPr lang="fr-FR" sz="700" b="0" i="0" u="none" strike="noStrike" dirty="0" smtClean="0">
                          <a:solidFill>
                            <a:srgbClr val="000000"/>
                          </a:solidFill>
                          <a:latin typeface="Arial"/>
                        </a:rPr>
                        <a:t>25</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Arial"/>
                        </a:rPr>
                        <a:t>Accueil </a:t>
                      </a:r>
                      <a:r>
                        <a:rPr lang="fr-FR" sz="700" b="0" i="0" u="none" strike="noStrike" dirty="0" smtClean="0">
                          <a:solidFill>
                            <a:srgbClr val="000000"/>
                          </a:solidFill>
                          <a:latin typeface="Arial"/>
                        </a:rPr>
                        <a:t>simple</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smtClean="0">
                          <a:solidFill>
                            <a:srgbClr val="000000"/>
                          </a:solidFill>
                          <a:latin typeface="Arial"/>
                        </a:rPr>
                        <a:t>I</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700" b="0" i="0" u="none" strike="noStrike" dirty="0" smtClean="0">
                          <a:solidFill>
                            <a:srgbClr val="000000"/>
                          </a:solidFill>
                          <a:latin typeface="Arial"/>
                        </a:rPr>
                        <a:t>80%</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smtClean="0">
                          <a:solidFill>
                            <a:srgbClr val="FFFFFF"/>
                          </a:solidFill>
                          <a:latin typeface="Arial"/>
                        </a:rPr>
                        <a:t>I</a:t>
                      </a:r>
                      <a:endParaRPr lang="fr-FR" sz="700" b="1" i="0" u="none" strike="noStrike" dirty="0">
                        <a:solidFill>
                          <a:srgbClr val="FFFFFF"/>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700" b="1" i="0" u="none" strike="noStrike" dirty="0" smtClean="0">
                          <a:solidFill>
                            <a:srgbClr val="FFFFFF"/>
                          </a:solidFill>
                          <a:latin typeface="Arial"/>
                        </a:rPr>
                        <a:t>Base   =  928 </a:t>
                      </a:r>
                      <a:r>
                        <a:rPr lang="fr-FR" sz="700" b="1" i="0" u="none" strike="noStrike" dirty="0">
                          <a:solidFill>
                            <a:srgbClr val="FFFFFF"/>
                          </a:solidFill>
                          <a:latin typeface="Arial"/>
                        </a:rPr>
                        <a:t>points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361742">
                <a:tc>
                  <a:txBody>
                    <a:bodyPr/>
                    <a:lstStyle/>
                    <a:p>
                      <a:pPr algn="ctr" fontAlgn="t"/>
                      <a:r>
                        <a:rPr lang="fr-FR" sz="700" b="0" i="0" u="none" strike="noStrike" dirty="0" smtClean="0">
                          <a:solidFill>
                            <a:srgbClr val="000000"/>
                          </a:solidFill>
                          <a:latin typeface="Arial"/>
                        </a:rPr>
                        <a:t>45</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smtClean="0">
                          <a:solidFill>
                            <a:srgbClr val="000000"/>
                          </a:solidFill>
                          <a:latin typeface="Arial"/>
                        </a:rPr>
                        <a:t>Fonction petite intendance / petites fournitures</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smtClean="0">
                          <a:solidFill>
                            <a:srgbClr val="000000"/>
                          </a:solidFill>
                          <a:latin typeface="Arial"/>
                        </a:rPr>
                        <a:t>II</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smtClean="0">
                          <a:solidFill>
                            <a:srgbClr val="000000"/>
                          </a:solidFill>
                          <a:latin typeface="Arial"/>
                        </a:rPr>
                        <a:t>10% </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dirty="0">
                        <a:solidFill>
                          <a:srgbClr val="000000"/>
                        </a:solidFill>
                        <a:latin typeface="Arial"/>
                      </a:endParaRPr>
                    </a:p>
                  </a:txBody>
                  <a:tcPr marL="6513" marR="6513" marT="6513" marB="0" anchor="ctr">
                    <a:lnL>
                      <a:noFill/>
                    </a:lnL>
                    <a:lnR>
                      <a:noFill/>
                    </a:lnR>
                    <a:lnT w="6350" cap="flat" cmpd="sng" algn="ctr">
                      <a:solidFill>
                        <a:srgbClr val="000000"/>
                      </a:solidFill>
                      <a:prstDash val="solid"/>
                      <a:round/>
                      <a:headEnd type="none" w="med" len="med"/>
                      <a:tailEnd type="none" w="med" len="med"/>
                    </a:lnT>
                    <a:lnB>
                      <a:noFill/>
                    </a:lnB>
                  </a:tcPr>
                </a:tc>
              </a:tr>
              <a:tr h="309665">
                <a:tc>
                  <a:txBody>
                    <a:bodyPr/>
                    <a:lstStyle/>
                    <a:p>
                      <a:pPr algn="ctr" fontAlgn="t"/>
                      <a:r>
                        <a:rPr lang="fr-FR" sz="700" b="0" i="0" u="none" strike="noStrike" dirty="0" smtClean="0">
                          <a:solidFill>
                            <a:srgbClr val="000000"/>
                          </a:solidFill>
                          <a:latin typeface="Arial"/>
                        </a:rPr>
                        <a:t>66</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smtClean="0">
                          <a:solidFill>
                            <a:srgbClr val="000000"/>
                          </a:solidFill>
                          <a:latin typeface="Arial"/>
                        </a:rPr>
                        <a:t>Chauffeur de bus</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smtClean="0">
                          <a:solidFill>
                            <a:srgbClr val="000000"/>
                          </a:solidFill>
                          <a:latin typeface="Arial"/>
                        </a:rPr>
                        <a:t>II</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smtClean="0">
                          <a:solidFill>
                            <a:srgbClr val="000000"/>
                          </a:solidFill>
                          <a:latin typeface="Arial"/>
                        </a:rPr>
                        <a:t>10%</a:t>
                      </a:r>
                      <a:endParaRPr lang="fr-FR" sz="8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ctr">
                    <a:lnL>
                      <a:noFill/>
                    </a:lnL>
                    <a:lnR>
                      <a:noFill/>
                    </a:lnR>
                    <a:lnT>
                      <a:noFill/>
                    </a:lnT>
                    <a:lnB>
                      <a:noFill/>
                    </a:lnB>
                  </a:tcPr>
                </a:tc>
              </a:tr>
              <a:tr h="206443">
                <a:tc>
                  <a:txBody>
                    <a:bodyPr/>
                    <a:lstStyle/>
                    <a:p>
                      <a:pPr algn="ctr" fontAlgn="t"/>
                      <a:endParaRPr lang="fr-FR" sz="700" b="0" i="0" u="none" strike="noStrike" dirty="0">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t"/>
                      <a:endParaRPr lang="fr-FR" sz="700" b="0" i="0" u="none" strike="noStrike" dirty="0">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fr-FR" sz="700" b="0" i="0" u="none" strike="noStrike" dirty="0">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fr-FR" sz="800" b="0" i="0" u="none" strike="noStrike" dirty="0">
                        <a:solidFill>
                          <a:srgbClr val="000000"/>
                        </a:solidFill>
                        <a:latin typeface="Arial"/>
                      </a:endParaRPr>
                    </a:p>
                  </a:txBody>
                  <a:tcPr marL="6513" marR="6513" marT="651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fr-FR" sz="700" b="0" i="0" u="none" strike="noStrike">
                        <a:solidFill>
                          <a:srgbClr val="000000"/>
                        </a:solidFill>
                        <a:latin typeface="Arial"/>
                      </a:endParaRPr>
                    </a:p>
                  </a:txBody>
                  <a:tcPr marL="6513" marR="6513" marT="6513" marB="0" anchor="b">
                    <a:lnL w="12700" cap="flat" cmpd="sng" algn="ctr">
                      <a:noFill/>
                      <a:prstDash val="solid"/>
                      <a:round/>
                      <a:headEnd type="none" w="med" len="med"/>
                      <a:tailEnd type="none" w="med" len="med"/>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42273">
                <a:tc>
                  <a:txBody>
                    <a:bodyPr/>
                    <a:lstStyle/>
                    <a:p>
                      <a:pPr algn="ctr" fontAlgn="t"/>
                      <a:endParaRPr lang="fr-FR" sz="700" b="0" i="0" u="none" strike="noStrike" dirty="0">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t"/>
                      <a:endParaRPr lang="fr-FR" sz="700" b="0" i="0" u="none" strike="noStrike" dirty="0">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fr-FR" sz="700" b="0" i="0" u="none" strike="noStrike">
                        <a:solidFill>
                          <a:srgbClr val="000000"/>
                        </a:solidFill>
                        <a:latin typeface="Arial"/>
                      </a:endParaRPr>
                    </a:p>
                  </a:txBody>
                  <a:tcPr marL="6513" marR="6513" marT="6513"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fr-FR" sz="700" b="0" i="0" u="none" strike="noStrike" dirty="0">
                        <a:solidFill>
                          <a:srgbClr val="000000"/>
                        </a:solidFill>
                        <a:latin typeface="Arial"/>
                      </a:endParaRPr>
                    </a:p>
                  </a:txBody>
                  <a:tcPr marL="6513" marR="6513" marT="651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fr-FR" sz="700" b="0" i="0" u="none" strike="noStrike">
                        <a:solidFill>
                          <a:srgbClr val="000000"/>
                        </a:solidFill>
                        <a:latin typeface="Arial"/>
                      </a:endParaRPr>
                    </a:p>
                  </a:txBody>
                  <a:tcPr marL="6513" marR="6513" marT="6513" marB="0" anchor="b">
                    <a:lnL w="12700" cap="flat" cmpd="sng" algn="ctr">
                      <a:no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b">
                    <a:lnL>
                      <a:noFill/>
                    </a:lnL>
                    <a:lnR>
                      <a:noFill/>
                    </a:lnR>
                    <a:lnT>
                      <a:noFill/>
                    </a:lnT>
                    <a:lnB>
                      <a:noFill/>
                    </a:lnB>
                  </a:tcPr>
                </a:tc>
              </a:tr>
            </a:tbl>
          </a:graphicData>
        </a:graphic>
      </p:graphicFrame>
      <p:sp>
        <p:nvSpPr>
          <p:cNvPr id="88127" name="ZoneTexte 7"/>
          <p:cNvSpPr txBox="1">
            <a:spLocks noChangeArrowheads="1"/>
          </p:cNvSpPr>
          <p:nvPr/>
        </p:nvSpPr>
        <p:spPr bwMode="auto">
          <a:xfrm>
            <a:off x="1331913" y="4581525"/>
            <a:ext cx="7056437" cy="1016000"/>
          </a:xfrm>
          <a:prstGeom prst="rect">
            <a:avLst/>
          </a:prstGeom>
          <a:noFill/>
          <a:ln w="9525">
            <a:noFill/>
            <a:miter lim="800000"/>
            <a:headEnd/>
            <a:tailEnd/>
          </a:ln>
        </p:spPr>
        <p:txBody>
          <a:bodyPr>
            <a:spAutoFit/>
          </a:bodyPr>
          <a:lstStyle/>
          <a:p>
            <a:r>
              <a:rPr lang="fr-FR" sz="1200"/>
              <a:t>La strate de rattachement du poste est la strate I.</a:t>
            </a:r>
          </a:p>
          <a:p>
            <a:r>
              <a:rPr lang="fr-FR" sz="1200"/>
              <a:t>Le poste occupé par le salarié comporte deux fonctions (n°45 et 66) dans la strate supérieure </a:t>
            </a:r>
            <a:br>
              <a:rPr lang="fr-FR" sz="1200"/>
            </a:br>
            <a:r>
              <a:rPr lang="fr-FR" sz="1200"/>
              <a:t>(Strate II).</a:t>
            </a:r>
          </a:p>
          <a:p>
            <a:r>
              <a:rPr lang="fr-FR" sz="1200"/>
              <a:t>Cette plurifonctionnalité est valorisée par la valeur de 3 degrés supplémentaires dans la strate de rattachement (3X18 = 54 points).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235D7793-6DD9-40C5-A7D4-96116A00A0DD}" type="slidenum">
              <a:rPr lang="fr-FR" smtClean="0"/>
              <a:pPr>
                <a:defRPr/>
              </a:pPr>
              <a:t>29</a:t>
            </a:fld>
            <a:endParaRPr lang="fr-FR"/>
          </a:p>
        </p:txBody>
      </p:sp>
      <p:graphicFrame>
        <p:nvGraphicFramePr>
          <p:cNvPr id="7" name="Tableau 6"/>
          <p:cNvGraphicFramePr>
            <a:graphicFrameLocks noGrp="1"/>
          </p:cNvGraphicFramePr>
          <p:nvPr/>
        </p:nvGraphicFramePr>
        <p:xfrm>
          <a:off x="1524000" y="2716213"/>
          <a:ext cx="6096000" cy="1425575"/>
        </p:xfrm>
        <a:graphic>
          <a:graphicData uri="http://schemas.openxmlformats.org/drawingml/2006/table">
            <a:tbl>
              <a:tblPr/>
              <a:tblGrid>
                <a:gridCol w="1016000"/>
                <a:gridCol w="1016000"/>
                <a:gridCol w="1016000"/>
                <a:gridCol w="1016000"/>
                <a:gridCol w="1016000"/>
                <a:gridCol w="1016000"/>
              </a:tblGrid>
              <a:tr h="130256">
                <a:tc>
                  <a:txBody>
                    <a:bodyPr/>
                    <a:lstStyle/>
                    <a:p>
                      <a:pPr algn="l" fontAlgn="b"/>
                      <a:r>
                        <a:rPr lang="fr-FR" sz="8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800" b="0" i="0" u="none" strike="noStrike">
                          <a:solidFill>
                            <a:srgbClr val="000000"/>
                          </a:solidFill>
                          <a:latin typeface="Arial"/>
                        </a:rPr>
                        <a:t>Rose-Marie M.</a:t>
                      </a: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30256">
                <a:tc>
                  <a:txBody>
                    <a:bodyPr/>
                    <a:lstStyle/>
                    <a:p>
                      <a:pPr algn="ctr" fontAlgn="b"/>
                      <a:r>
                        <a:rPr lang="fr-FR" sz="700" b="0" i="0" u="none" strike="noStrike" dirty="0">
                          <a:solidFill>
                            <a:srgbClr val="000000"/>
                          </a:solidFill>
                          <a:latin typeface="Arial"/>
                        </a:rPr>
                        <a:t>n°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intitulé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strate de rattachement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temps de travail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7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130256">
                <a:tc>
                  <a:txBody>
                    <a:bodyPr/>
                    <a:lstStyle/>
                    <a:p>
                      <a:pPr algn="ctr" fontAlgn="t"/>
                      <a:r>
                        <a:rPr lang="fr-FR" sz="700" b="0" i="0" u="none" strike="noStrike" dirty="0">
                          <a:solidFill>
                            <a:srgbClr val="000000"/>
                          </a:solidFill>
                          <a:latin typeface="Arial"/>
                        </a:rPr>
                        <a:t>26</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a:solidFill>
                            <a:srgbClr val="000000"/>
                          </a:solidFill>
                          <a:latin typeface="Arial"/>
                        </a:rPr>
                        <a:t>Accueil et standard</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700" b="0" i="0" u="none" strike="noStrike">
                          <a:solidFill>
                            <a:srgbClr val="000000"/>
                          </a:solidFill>
                          <a:latin typeface="Arial"/>
                        </a:rPr>
                        <a:t>10%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FFFFFF"/>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700" b="1" i="0" u="none" strike="noStrike" dirty="0" smtClean="0">
                          <a:solidFill>
                            <a:srgbClr val="FFFFFF"/>
                          </a:solidFill>
                          <a:latin typeface="Arial"/>
                        </a:rPr>
                        <a:t>Base  =  925 </a:t>
                      </a:r>
                      <a:r>
                        <a:rPr lang="fr-FR" sz="700" b="1" i="0" u="none" strike="noStrike" dirty="0">
                          <a:solidFill>
                            <a:srgbClr val="FFFFFF"/>
                          </a:solidFill>
                          <a:latin typeface="Arial"/>
                        </a:rPr>
                        <a:t>points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21436">
                <a:tc>
                  <a:txBody>
                    <a:bodyPr/>
                    <a:lstStyle/>
                    <a:p>
                      <a:pPr algn="ctr" fontAlgn="t"/>
                      <a:r>
                        <a:rPr lang="fr-FR" sz="700" b="0" i="0" u="none" strike="noStrike" dirty="0">
                          <a:solidFill>
                            <a:srgbClr val="000000"/>
                          </a:solidFill>
                          <a:latin typeface="Arial"/>
                        </a:rPr>
                        <a:t>27</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a:solidFill>
                            <a:srgbClr val="000000"/>
                          </a:solidFill>
                          <a:latin typeface="Arial"/>
                        </a:rPr>
                        <a:t>Secrétariat famille / élèves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a:solidFill>
                            <a:srgbClr val="000000"/>
                          </a:solidFill>
                          <a:latin typeface="Arial"/>
                        </a:rPr>
                        <a:t>II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a:solidFill>
                            <a:srgbClr val="000000"/>
                          </a:solidFill>
                          <a:latin typeface="Arial"/>
                        </a:rPr>
                        <a:t>15%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latin typeface="Arial"/>
                      </a:endParaRPr>
                    </a:p>
                  </a:txBody>
                  <a:tcPr marL="6513" marR="6513" marT="6513" marB="0" anchor="ctr">
                    <a:lnL>
                      <a:noFill/>
                    </a:lnL>
                    <a:lnR>
                      <a:noFill/>
                    </a:lnR>
                    <a:lnT w="6350" cap="flat" cmpd="sng" algn="ctr">
                      <a:solidFill>
                        <a:srgbClr val="000000"/>
                      </a:solidFill>
                      <a:prstDash val="solid"/>
                      <a:round/>
                      <a:headEnd type="none" w="med" len="med"/>
                      <a:tailEnd type="none" w="med" len="med"/>
                    </a:lnT>
                    <a:lnB>
                      <a:noFill/>
                    </a:lnB>
                  </a:tcPr>
                </a:tc>
              </a:tr>
              <a:tr h="332154">
                <a:tc>
                  <a:txBody>
                    <a:bodyPr/>
                    <a:lstStyle/>
                    <a:p>
                      <a:pPr algn="ctr" fontAlgn="t"/>
                      <a:r>
                        <a:rPr lang="fr-FR" sz="700" b="0" i="0" u="none" strike="noStrike" dirty="0">
                          <a:solidFill>
                            <a:srgbClr val="000000"/>
                          </a:solidFill>
                          <a:latin typeface="Arial"/>
                        </a:rPr>
                        <a:t>28</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a:solidFill>
                            <a:srgbClr val="000000"/>
                          </a:solidFill>
                          <a:latin typeface="Arial"/>
                        </a:rPr>
                        <a:t>Secrétariat pédagogique et gestion des enseignants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a:solidFill>
                            <a:srgbClr val="000000"/>
                          </a:solidFill>
                          <a:latin typeface="Arial"/>
                        </a:rPr>
                        <a:t>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ctr">
                    <a:lnL>
                      <a:noFill/>
                    </a:lnL>
                    <a:lnR>
                      <a:noFill/>
                    </a:lnR>
                    <a:lnT>
                      <a:noFill/>
                    </a:lnT>
                    <a:lnB>
                      <a:noFill/>
                    </a:lnB>
                  </a:tcPr>
                </a:tc>
              </a:tr>
              <a:tr h="221436">
                <a:tc>
                  <a:txBody>
                    <a:bodyPr/>
                    <a:lstStyle/>
                    <a:p>
                      <a:pPr algn="ctr" fontAlgn="t"/>
                      <a:r>
                        <a:rPr lang="fr-FR" sz="700" b="0" i="0" u="none" strike="noStrike" dirty="0">
                          <a:solidFill>
                            <a:srgbClr val="000000"/>
                          </a:solidFill>
                          <a:latin typeface="Arial"/>
                        </a:rPr>
                        <a:t>30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Arial"/>
                        </a:rPr>
                        <a:t>Secrétariat général et intendance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a:solidFill>
                            <a:srgbClr val="000000"/>
                          </a:solidFill>
                          <a:latin typeface="Arial"/>
                        </a:rPr>
                        <a:t>15%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ctr">
                    <a:lnL>
                      <a:noFill/>
                    </a:lnL>
                    <a:lnR>
                      <a:noFill/>
                    </a:lnR>
                    <a:lnT>
                      <a:noFill/>
                    </a:lnT>
                    <a:lnB>
                      <a:noFill/>
                    </a:lnB>
                  </a:tcPr>
                </a:tc>
              </a:tr>
              <a:tr h="130256">
                <a:tc>
                  <a:txBody>
                    <a:bodyPr/>
                    <a:lstStyle/>
                    <a:p>
                      <a:pPr algn="ctr" fontAlgn="t"/>
                      <a:r>
                        <a:rPr lang="fr-FR" sz="700" b="0" i="0" u="none" strike="noStrike">
                          <a:solidFill>
                            <a:srgbClr val="000000"/>
                          </a:solidFill>
                          <a:latin typeface="Arial"/>
                        </a:rPr>
                        <a:t>33</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Arial"/>
                        </a:rPr>
                        <a:t>Secrétariat de direction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700" b="0" i="0" u="none" strike="noStrike" dirty="0">
                          <a:solidFill>
                            <a:srgbClr val="000000"/>
                          </a:solidFill>
                          <a:latin typeface="Arial"/>
                        </a:rPr>
                        <a:t>35%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ctr">
                    <a:lnL>
                      <a:noFill/>
                    </a:lnL>
                    <a:lnR>
                      <a:noFill/>
                    </a:lnR>
                    <a:lnT>
                      <a:noFill/>
                    </a:lnT>
                    <a:lnB>
                      <a:noFill/>
                    </a:lnB>
                  </a:tcPr>
                </a:tc>
              </a:tr>
            </a:tbl>
          </a:graphicData>
        </a:graphic>
      </p:graphicFrame>
      <p:sp>
        <p:nvSpPr>
          <p:cNvPr id="90176" name="ZoneTexte 7"/>
          <p:cNvSpPr txBox="1">
            <a:spLocks noChangeArrowheads="1"/>
          </p:cNvSpPr>
          <p:nvPr/>
        </p:nvSpPr>
        <p:spPr bwMode="auto">
          <a:xfrm>
            <a:off x="1331913" y="4581525"/>
            <a:ext cx="7056437" cy="830263"/>
          </a:xfrm>
          <a:prstGeom prst="rect">
            <a:avLst/>
          </a:prstGeom>
          <a:noFill/>
          <a:ln w="9525">
            <a:noFill/>
            <a:miter lim="800000"/>
            <a:headEnd/>
            <a:tailEnd/>
          </a:ln>
        </p:spPr>
        <p:txBody>
          <a:bodyPr>
            <a:spAutoFit/>
          </a:bodyPr>
          <a:lstStyle/>
          <a:p>
            <a:r>
              <a:rPr lang="fr-FR" sz="1200"/>
              <a:t>La strate de rattachement du poste est la strate II.</a:t>
            </a:r>
          </a:p>
          <a:p>
            <a:r>
              <a:rPr lang="fr-FR" sz="1200"/>
              <a:t>Le poste occupé par le salarié comporte une fonction (n°33) dans la strate supérieure (Strate III).</a:t>
            </a:r>
          </a:p>
          <a:p>
            <a:r>
              <a:rPr lang="fr-FR" sz="1200"/>
              <a:t>Cette plurifonctionnalité est valorisée par la valeur d’un degré supplémentaire dans la strate de rattachement (25 points).</a:t>
            </a:r>
          </a:p>
        </p:txBody>
      </p:sp>
      <p:sp>
        <p:nvSpPr>
          <p:cNvPr id="6"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 / Exemple sur le cas n°2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numéro de diapositive 5"/>
          <p:cNvSpPr>
            <a:spLocks noGrp="1"/>
          </p:cNvSpPr>
          <p:nvPr>
            <p:ph type="sldNum" sz="quarter" idx="12"/>
          </p:nvPr>
        </p:nvSpPr>
        <p:spPr/>
        <p:txBody>
          <a:bodyPr/>
          <a:lstStyle/>
          <a:p>
            <a:pPr>
              <a:defRPr/>
            </a:pPr>
            <a:fld id="{E17CFA81-B547-465E-9243-897E1E8FC875}" type="slidenum">
              <a:rPr lang="fr-FR" smtClean="0"/>
              <a:pPr>
                <a:defRPr/>
              </a:pPr>
              <a:t>3</a:t>
            </a:fld>
            <a:endParaRPr lang="fr-FR" smtClean="0"/>
          </a:p>
        </p:txBody>
      </p:sp>
      <p:sp>
        <p:nvSpPr>
          <p:cNvPr id="35842" name="AutoShape 2"/>
          <p:cNvSpPr>
            <a:spLocks noGrp="1" noChangeArrowheads="1"/>
          </p:cNvSpPr>
          <p:nvPr>
            <p:ph type="title"/>
          </p:nvPr>
        </p:nvSpPr>
        <p:spPr/>
        <p:txBody>
          <a:bodyPr/>
          <a:lstStyle/>
          <a:p>
            <a:pPr eaLnBrk="1" hangingPunct="1"/>
            <a:r>
              <a:rPr lang="fr-FR" smtClean="0"/>
              <a:t>SOMMAIRE</a:t>
            </a:r>
          </a:p>
        </p:txBody>
      </p:sp>
      <p:sp>
        <p:nvSpPr>
          <p:cNvPr id="13316" name="Rectangle 4"/>
          <p:cNvSpPr>
            <a:spLocks noGrp="1" noChangeArrowheads="1"/>
          </p:cNvSpPr>
          <p:nvPr>
            <p:ph type="body" idx="1"/>
          </p:nvPr>
        </p:nvSpPr>
        <p:spPr>
          <a:xfrm>
            <a:off x="857250" y="2428875"/>
            <a:ext cx="7693025" cy="3724275"/>
          </a:xfrm>
        </p:spPr>
        <p:txBody>
          <a:bodyPr/>
          <a:lstStyle/>
          <a:p>
            <a:pPr marL="609600" indent="-609600" eaLnBrk="1" hangingPunct="1">
              <a:lnSpc>
                <a:spcPct val="150000"/>
              </a:lnSpc>
              <a:spcBef>
                <a:spcPct val="0"/>
              </a:spcBef>
              <a:buFont typeface="Wingdings" pitchFamily="2" charset="2"/>
              <a:buNone/>
              <a:defRPr/>
            </a:pPr>
            <a:r>
              <a:rPr lang="fr-FR" sz="1600" b="1" dirty="0" smtClean="0">
                <a:solidFill>
                  <a:schemeClr val="accent2">
                    <a:lumMod val="50000"/>
                  </a:schemeClr>
                </a:solidFill>
              </a:rPr>
              <a:t>Les nouvelles classifications</a:t>
            </a:r>
          </a:p>
          <a:p>
            <a:pPr marL="609600" indent="-609600" eaLnBrk="1" hangingPunct="1">
              <a:lnSpc>
                <a:spcPct val="150000"/>
              </a:lnSpc>
              <a:spcBef>
                <a:spcPct val="0"/>
              </a:spcBef>
              <a:buFontTx/>
              <a:buAutoNum type="arabicPeriod"/>
              <a:defRPr/>
            </a:pPr>
            <a:r>
              <a:rPr lang="fr-FR" sz="1400" b="1" dirty="0" smtClean="0">
                <a:solidFill>
                  <a:srgbClr val="3333CC"/>
                </a:solidFill>
              </a:rPr>
              <a:t>Les grands principes des nouvelles classifications</a:t>
            </a:r>
          </a:p>
          <a:p>
            <a:pPr marL="609600" indent="-609600" eaLnBrk="1" hangingPunct="1">
              <a:lnSpc>
                <a:spcPct val="150000"/>
              </a:lnSpc>
              <a:spcBef>
                <a:spcPct val="0"/>
              </a:spcBef>
              <a:buFontTx/>
              <a:buAutoNum type="arabicPeriod"/>
              <a:defRPr/>
            </a:pPr>
            <a:r>
              <a:rPr lang="fr-FR" sz="1400" b="1" dirty="0" smtClean="0">
                <a:solidFill>
                  <a:srgbClr val="3333CC"/>
                </a:solidFill>
              </a:rPr>
              <a:t>Le poste de travail / la fiche de poste</a:t>
            </a:r>
          </a:p>
          <a:p>
            <a:pPr marL="609600" indent="-609600" eaLnBrk="1" hangingPunct="1">
              <a:lnSpc>
                <a:spcPct val="150000"/>
              </a:lnSpc>
              <a:spcBef>
                <a:spcPct val="0"/>
              </a:spcBef>
              <a:buFontTx/>
              <a:buAutoNum type="arabicPeriod"/>
              <a:defRPr/>
            </a:pPr>
            <a:r>
              <a:rPr lang="fr-FR" sz="1400" b="1" dirty="0" smtClean="0">
                <a:solidFill>
                  <a:srgbClr val="3333CC"/>
                </a:solidFill>
              </a:rPr>
              <a:t>Le référentiel de fonctions </a:t>
            </a:r>
          </a:p>
          <a:p>
            <a:pPr marL="609600" indent="-609600" eaLnBrk="1" hangingPunct="1">
              <a:lnSpc>
                <a:spcPct val="150000"/>
              </a:lnSpc>
              <a:spcBef>
                <a:spcPct val="0"/>
              </a:spcBef>
              <a:buFontTx/>
              <a:buAutoNum type="arabicPeriod"/>
              <a:defRPr/>
            </a:pPr>
            <a:r>
              <a:rPr lang="fr-FR" sz="1400" b="1" dirty="0" smtClean="0">
                <a:solidFill>
                  <a:srgbClr val="3333CC"/>
                </a:solidFill>
              </a:rPr>
              <a:t>La détermination de la strate de rattachement </a:t>
            </a:r>
          </a:p>
          <a:p>
            <a:pPr marL="609600" indent="-609600" eaLnBrk="1" hangingPunct="1">
              <a:lnSpc>
                <a:spcPct val="150000"/>
              </a:lnSpc>
              <a:spcBef>
                <a:spcPct val="0"/>
              </a:spcBef>
              <a:buFontTx/>
              <a:buAutoNum type="arabicPeriod"/>
              <a:defRPr/>
            </a:pPr>
            <a:r>
              <a:rPr lang="fr-FR" sz="1400" b="1" dirty="0" smtClean="0">
                <a:solidFill>
                  <a:srgbClr val="3333CC"/>
                </a:solidFill>
              </a:rPr>
              <a:t>L’application des critères classant</a:t>
            </a:r>
          </a:p>
        </p:txBody>
      </p:sp>
      <p:sp>
        <p:nvSpPr>
          <p:cNvPr id="35844" name="Rectangle 7"/>
          <p:cNvSpPr>
            <a:spLocks noChangeArrowheads="1"/>
          </p:cNvSpPr>
          <p:nvPr/>
        </p:nvSpPr>
        <p:spPr bwMode="auto">
          <a:xfrm>
            <a:off x="179388" y="44450"/>
            <a:ext cx="8229600" cy="1143000"/>
          </a:xfrm>
          <a:prstGeom prst="rect">
            <a:avLst/>
          </a:prstGeom>
          <a:noFill/>
          <a:ln w="9525">
            <a:noFill/>
            <a:miter lim="800000"/>
            <a:headEnd/>
            <a:tailEnd/>
          </a:ln>
        </p:spPr>
        <p:txBody>
          <a:bodyPr anchor="ctr"/>
          <a:lstStyle/>
          <a:p>
            <a:pPr>
              <a:lnSpc>
                <a:spcPct val="90000"/>
              </a:lnSpc>
            </a:pPr>
            <a:endParaRPr lang="fr-FR" sz="3600" b="1">
              <a:solidFill>
                <a:schemeClr val="tx2"/>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6770F35E-93F7-4524-B67C-BA4A86C23388}" type="slidenum">
              <a:rPr lang="fr-FR" smtClean="0"/>
              <a:pPr>
                <a:defRPr/>
              </a:pPr>
              <a:t>30</a:t>
            </a:fld>
            <a:endParaRPr lang="fr-FR"/>
          </a:p>
        </p:txBody>
      </p:sp>
      <p:sp>
        <p:nvSpPr>
          <p:cNvPr id="5"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 / Exemple sur le cas n°3</a:t>
            </a:r>
          </a:p>
        </p:txBody>
      </p:sp>
      <p:graphicFrame>
        <p:nvGraphicFramePr>
          <p:cNvPr id="6" name="Tableau 5"/>
          <p:cNvGraphicFramePr>
            <a:graphicFrameLocks noGrp="1"/>
          </p:cNvGraphicFramePr>
          <p:nvPr/>
        </p:nvGraphicFramePr>
        <p:xfrm>
          <a:off x="1524000" y="2887663"/>
          <a:ext cx="6096000" cy="1073150"/>
        </p:xfrm>
        <a:graphic>
          <a:graphicData uri="http://schemas.openxmlformats.org/drawingml/2006/table">
            <a:tbl>
              <a:tblPr/>
              <a:tblGrid>
                <a:gridCol w="1016000"/>
                <a:gridCol w="1016000"/>
                <a:gridCol w="1016000"/>
                <a:gridCol w="1016000"/>
                <a:gridCol w="1016000"/>
                <a:gridCol w="1016000"/>
              </a:tblGrid>
              <a:tr h="130256">
                <a:tc>
                  <a:txBody>
                    <a:bodyPr/>
                    <a:lstStyle/>
                    <a:p>
                      <a:pPr algn="l" fontAlgn="b"/>
                      <a:r>
                        <a:rPr lang="fr-FR" sz="8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800" b="0" i="0" u="none" strike="noStrike" dirty="0" smtClean="0">
                          <a:solidFill>
                            <a:srgbClr val="000000"/>
                          </a:solidFill>
                          <a:latin typeface="Arial"/>
                        </a:rPr>
                        <a:t>Jacqueline L.</a:t>
                      </a:r>
                      <a:endParaRPr lang="fr-FR" sz="800" b="0" i="0" u="none" strike="noStrike" dirty="0">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36769">
                <a:tc>
                  <a:txBody>
                    <a:bodyPr/>
                    <a:lstStyle/>
                    <a:p>
                      <a:pPr algn="ctr" fontAlgn="b"/>
                      <a:r>
                        <a:rPr lang="fr-FR" sz="700" b="0" i="0" u="none" strike="noStrike" dirty="0">
                          <a:solidFill>
                            <a:srgbClr val="000000"/>
                          </a:solidFill>
                          <a:latin typeface="Arial"/>
                        </a:rPr>
                        <a:t>n°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intitulé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dirty="0">
                          <a:solidFill>
                            <a:srgbClr val="000000"/>
                          </a:solidFill>
                          <a:latin typeface="Arial"/>
                        </a:rPr>
                        <a:t>strate de rattachement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temps de travail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7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216064">
                <a:tc>
                  <a:txBody>
                    <a:bodyPr/>
                    <a:lstStyle/>
                    <a:p>
                      <a:pPr algn="ctr" fontAlgn="t"/>
                      <a:r>
                        <a:rPr lang="fr-FR" sz="700" b="0" i="0" u="none" strike="noStrike" dirty="0" smtClean="0">
                          <a:solidFill>
                            <a:srgbClr val="000000"/>
                          </a:solidFill>
                          <a:latin typeface="Times New Roman"/>
                        </a:rPr>
                        <a:t>30</a:t>
                      </a:r>
                      <a:endParaRPr lang="fr-FR" sz="700" b="0" i="0" u="none" strike="noStrike" dirty="0">
                        <a:solidFill>
                          <a:srgbClr val="000000"/>
                        </a:solidFill>
                        <a:latin typeface="Times New Roman"/>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t" latinLnBrk="0" hangingPunct="1"/>
                      <a:r>
                        <a:rPr lang="fr-FR" sz="700" b="0" i="0" u="none" strike="noStrike" kern="1200" dirty="0" smtClean="0">
                          <a:solidFill>
                            <a:srgbClr val="000000"/>
                          </a:solidFill>
                          <a:latin typeface="Times New Roman"/>
                          <a:ea typeface="+mn-ea"/>
                          <a:cs typeface="+mn-cs"/>
                        </a:rPr>
                        <a:t>Fonction secrétariat général et intendance</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smtClean="0">
                          <a:solidFill>
                            <a:srgbClr val="000000"/>
                          </a:solidFill>
                          <a:latin typeface="Arial"/>
                        </a:rPr>
                        <a:t>II</a:t>
                      </a:r>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700" b="0"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FFFFFF"/>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700" b="1" i="0" u="none" strike="noStrike" dirty="0" smtClean="0">
                          <a:solidFill>
                            <a:srgbClr val="FFFFFF"/>
                          </a:solidFill>
                          <a:latin typeface="Arial"/>
                        </a:rPr>
                        <a:t>Base</a:t>
                      </a:r>
                      <a:r>
                        <a:rPr lang="fr-FR" sz="700" b="1" i="0" u="none" strike="noStrike" baseline="0" dirty="0" smtClean="0">
                          <a:solidFill>
                            <a:srgbClr val="FFFFFF"/>
                          </a:solidFill>
                          <a:latin typeface="Arial"/>
                        </a:rPr>
                        <a:t>  =</a:t>
                      </a:r>
                      <a:r>
                        <a:rPr lang="fr-FR" sz="700" b="1" i="0" u="none" strike="noStrike" dirty="0" smtClean="0">
                          <a:solidFill>
                            <a:srgbClr val="FFFFFF"/>
                          </a:solidFill>
                          <a:latin typeface="Arial"/>
                        </a:rPr>
                        <a:t>      925</a:t>
                      </a:r>
                      <a:endParaRPr lang="fr-FR" sz="700" b="1" i="0" u="none" strike="noStrike" dirty="0">
                        <a:solidFill>
                          <a:srgbClr val="FFFFFF"/>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27949">
                <a:tc>
                  <a:txBody>
                    <a:bodyPr/>
                    <a:lstStyle/>
                    <a:p>
                      <a:pPr algn="ctr" fontAlgn="t"/>
                      <a:r>
                        <a:rPr lang="fr-FR" sz="700" b="0" i="0" u="none" strike="noStrike" dirty="0" smtClean="0">
                          <a:solidFill>
                            <a:srgbClr val="000000"/>
                          </a:solidFill>
                          <a:latin typeface="Times New Roman"/>
                        </a:rPr>
                        <a:t>31</a:t>
                      </a:r>
                      <a:endParaRPr lang="fr-FR" sz="700" b="0" i="0" u="none" strike="noStrike" dirty="0">
                        <a:solidFill>
                          <a:srgbClr val="000000"/>
                        </a:solidFill>
                        <a:latin typeface="Times New Roman"/>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kern="1200" dirty="0" smtClean="0">
                          <a:solidFill>
                            <a:srgbClr val="000000"/>
                          </a:solidFill>
                          <a:latin typeface="Times New Roman"/>
                          <a:ea typeface="+mn-ea"/>
                          <a:cs typeface="+mn-cs"/>
                        </a:rPr>
                        <a:t>Fonction secrétariat de vie scolaire</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800" b="0" i="0" u="none" strike="noStrike" dirty="0" smtClean="0">
                        <a:solidFill>
                          <a:srgbClr val="000000"/>
                        </a:solidFill>
                        <a:latin typeface="+mn-lt"/>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r>
              <a:tr h="227949">
                <a:tc>
                  <a:txBody>
                    <a:bodyPr/>
                    <a:lstStyle/>
                    <a:p>
                      <a:pPr marL="0" algn="ctr" defTabSz="914400" rtl="0" eaLnBrk="1" fontAlgn="t" latinLnBrk="0" hangingPunct="1"/>
                      <a:r>
                        <a:rPr lang="fr-FR" sz="700" b="0" i="0" u="none" strike="noStrike" kern="1200" dirty="0" smtClean="0">
                          <a:solidFill>
                            <a:srgbClr val="000000"/>
                          </a:solidFill>
                          <a:latin typeface="Times New Roman"/>
                          <a:ea typeface="+mn-ea"/>
                          <a:cs typeface="+mn-cs"/>
                        </a:rPr>
                        <a:t>Temporairement / 33</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l" defTabSz="914400" rtl="0" eaLnBrk="1" fontAlgn="t" latinLnBrk="0" hangingPunct="1"/>
                      <a:r>
                        <a:rPr lang="fr-FR" sz="700" b="0" i="0" u="none" strike="noStrike" kern="1200" dirty="0" smtClean="0">
                          <a:solidFill>
                            <a:srgbClr val="000000"/>
                          </a:solidFill>
                          <a:latin typeface="Times New Roman"/>
                          <a:ea typeface="+mn-ea"/>
                          <a:cs typeface="+mn-cs"/>
                        </a:rPr>
                        <a:t>Fonction de secrétariat de direction</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fr-FR" sz="700" b="0" i="0" u="none" strike="noStrike" kern="1200" dirty="0" smtClean="0">
                          <a:solidFill>
                            <a:srgbClr val="000000"/>
                          </a:solidFill>
                          <a:latin typeface="Times New Roman"/>
                          <a:ea typeface="+mn-ea"/>
                          <a:cs typeface="+mn-cs"/>
                        </a:rPr>
                        <a:t>III</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t" latinLnBrk="0" hangingPunct="1"/>
                      <a:r>
                        <a:rPr lang="fr-FR" sz="700" b="0" i="0" u="none" strike="noStrike" kern="1200" dirty="0" smtClean="0">
                          <a:solidFill>
                            <a:srgbClr val="000000"/>
                          </a:solidFill>
                          <a:latin typeface="Times New Roman"/>
                          <a:ea typeface="+mn-ea"/>
                          <a:cs typeface="+mn-cs"/>
                        </a:rPr>
                        <a:t>70% sur 12 jours</a:t>
                      </a:r>
                      <a:endParaRPr lang="fr-FR" sz="700" b="0" i="0" u="none" strike="noStrike" kern="1200" dirty="0">
                        <a:solidFill>
                          <a:srgbClr val="000000"/>
                        </a:solidFill>
                        <a:latin typeface="Times New Roman"/>
                        <a:ea typeface="+mn-ea"/>
                        <a:cs typeface="+mn-cs"/>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b">
                    <a:lnL>
                      <a:noFill/>
                    </a:lnL>
                    <a:lnR>
                      <a:noFill/>
                    </a:lnR>
                    <a:lnT>
                      <a:noFill/>
                    </a:lnT>
                    <a:lnB>
                      <a:noFill/>
                    </a:lnB>
                  </a:tcPr>
                </a:tc>
              </a:tr>
            </a:tbl>
          </a:graphicData>
        </a:graphic>
      </p:graphicFrame>
      <p:sp>
        <p:nvSpPr>
          <p:cNvPr id="92211" name="ZoneTexte 7"/>
          <p:cNvSpPr txBox="1">
            <a:spLocks noChangeArrowheads="1"/>
          </p:cNvSpPr>
          <p:nvPr/>
        </p:nvSpPr>
        <p:spPr bwMode="auto">
          <a:xfrm>
            <a:off x="1331913" y="4581525"/>
            <a:ext cx="7056437" cy="1570038"/>
          </a:xfrm>
          <a:prstGeom prst="rect">
            <a:avLst/>
          </a:prstGeom>
          <a:noFill/>
          <a:ln w="9525">
            <a:noFill/>
            <a:miter lim="800000"/>
            <a:headEnd/>
            <a:tailEnd/>
          </a:ln>
        </p:spPr>
        <p:txBody>
          <a:bodyPr>
            <a:spAutoFit/>
          </a:bodyPr>
          <a:lstStyle/>
          <a:p>
            <a:r>
              <a:rPr lang="fr-FR" sz="1200"/>
              <a:t>Le poste contenant la fonction de secrétariat de direction est vacant en raison d’un arrêt maladie. Jacqueline L. occupe sur son temps de travail contractuel cette fonction pendant 12 jours travaillés (sur un mois de 22 jours travaillés). </a:t>
            </a:r>
          </a:p>
          <a:p>
            <a:r>
              <a:rPr lang="fr-FR" sz="1200"/>
              <a:t>La strate de rattachement du poste est toujours la strate II.</a:t>
            </a:r>
          </a:p>
          <a:p>
            <a:pPr algn="just"/>
            <a:r>
              <a:rPr lang="fr-FR" sz="1200"/>
              <a:t>Mais le poste occupé temporairement par la salariée comporte une fonction (n°33) dans la strate supérieure (Strate III).</a:t>
            </a:r>
          </a:p>
          <a:p>
            <a:r>
              <a:rPr lang="fr-FR" sz="1200"/>
              <a:t>Cette plurifonctionnalité est valorisée par la valeur de deux degrés supplémentaires dans la strate de rattachement  au </a:t>
            </a:r>
            <a:r>
              <a:rPr lang="fr-FR" sz="1200" i="1"/>
              <a:t>prorata temporis </a:t>
            </a:r>
            <a:r>
              <a:rPr lang="fr-FR" sz="1200"/>
              <a:t>(2x25 pointsx12/22 = 27,27 points)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7226A5BD-B77A-430D-9A50-98ACFDCCCB6A}" type="slidenum">
              <a:rPr lang="fr-FR" smtClean="0"/>
              <a:pPr>
                <a:defRPr/>
              </a:pPr>
              <a:t>31</a:t>
            </a:fld>
            <a:endParaRPr lang="fr-FR"/>
          </a:p>
        </p:txBody>
      </p:sp>
      <p:sp>
        <p:nvSpPr>
          <p:cNvPr id="94210" name="ZoneTexte 8"/>
          <p:cNvSpPr txBox="1">
            <a:spLocks noChangeArrowheads="1"/>
          </p:cNvSpPr>
          <p:nvPr/>
        </p:nvSpPr>
        <p:spPr bwMode="auto">
          <a:xfrm>
            <a:off x="1331913" y="4581525"/>
            <a:ext cx="7056437" cy="646113"/>
          </a:xfrm>
          <a:prstGeom prst="rect">
            <a:avLst/>
          </a:prstGeom>
          <a:noFill/>
          <a:ln w="9525">
            <a:noFill/>
            <a:miter lim="800000"/>
            <a:headEnd/>
            <a:tailEnd/>
          </a:ln>
        </p:spPr>
        <p:txBody>
          <a:bodyPr>
            <a:spAutoFit/>
          </a:bodyPr>
          <a:lstStyle/>
          <a:p>
            <a:r>
              <a:rPr lang="fr-FR" sz="1200"/>
              <a:t>La strate de rattachement du poste est la strate II.</a:t>
            </a:r>
          </a:p>
          <a:p>
            <a:r>
              <a:rPr lang="fr-FR" sz="1200"/>
              <a:t>Le poste occupé par le salarié comporte une fonction (n°13) dans la strate inférieure (Strate I).</a:t>
            </a:r>
          </a:p>
          <a:p>
            <a:r>
              <a:rPr lang="fr-FR" sz="1200"/>
              <a:t>Il n’y a donc pas de plurifonctionnalité valorisée.</a:t>
            </a:r>
          </a:p>
        </p:txBody>
      </p:sp>
      <p:graphicFrame>
        <p:nvGraphicFramePr>
          <p:cNvPr id="10" name="Tableau 9"/>
          <p:cNvGraphicFramePr>
            <a:graphicFrameLocks noGrp="1"/>
          </p:cNvGraphicFramePr>
          <p:nvPr/>
        </p:nvGraphicFramePr>
        <p:xfrm>
          <a:off x="1524000" y="2887663"/>
          <a:ext cx="6096000" cy="1081087"/>
        </p:xfrm>
        <a:graphic>
          <a:graphicData uri="http://schemas.openxmlformats.org/drawingml/2006/table">
            <a:tbl>
              <a:tblPr/>
              <a:tblGrid>
                <a:gridCol w="1016000"/>
                <a:gridCol w="1016000"/>
                <a:gridCol w="1016000"/>
                <a:gridCol w="1016000"/>
                <a:gridCol w="1016000"/>
                <a:gridCol w="1016000"/>
              </a:tblGrid>
              <a:tr h="130256">
                <a:tc>
                  <a:txBody>
                    <a:bodyPr/>
                    <a:lstStyle/>
                    <a:p>
                      <a:pPr algn="l" fontAlgn="b"/>
                      <a:r>
                        <a:rPr lang="fr-FR" sz="8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800" b="0" i="0" u="none" strike="noStrike">
                          <a:solidFill>
                            <a:srgbClr val="000000"/>
                          </a:solidFill>
                          <a:latin typeface="Arial"/>
                        </a:rPr>
                        <a:t>Alain B.</a:t>
                      </a: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a:noFill/>
                    </a:lnB>
                  </a:tcPr>
                </a:tc>
              </a:tr>
              <a:tr h="130256">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36769">
                <a:tc>
                  <a:txBody>
                    <a:bodyPr/>
                    <a:lstStyle/>
                    <a:p>
                      <a:pPr algn="ctr" fontAlgn="b"/>
                      <a:r>
                        <a:rPr lang="fr-FR" sz="700" b="0" i="0" u="none" strike="noStrike" dirty="0">
                          <a:solidFill>
                            <a:srgbClr val="000000"/>
                          </a:solidFill>
                          <a:latin typeface="Arial"/>
                        </a:rPr>
                        <a:t>n°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intitulé de fonction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dirty="0">
                          <a:solidFill>
                            <a:srgbClr val="000000"/>
                          </a:solidFill>
                          <a:latin typeface="Arial"/>
                        </a:rPr>
                        <a:t>strate de rattachement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700" b="0" i="0" u="none" strike="noStrike">
                          <a:solidFill>
                            <a:srgbClr val="000000"/>
                          </a:solidFill>
                          <a:latin typeface="Arial"/>
                        </a:rPr>
                        <a:t>temps de travail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7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227949">
                <a:tc>
                  <a:txBody>
                    <a:bodyPr/>
                    <a:lstStyle/>
                    <a:p>
                      <a:pPr algn="ctr" fontAlgn="t"/>
                      <a:r>
                        <a:rPr lang="fr-FR" sz="700" b="0" i="0" u="none" strike="noStrike" dirty="0">
                          <a:solidFill>
                            <a:srgbClr val="000000"/>
                          </a:solidFill>
                          <a:latin typeface="Times New Roman"/>
                        </a:rPr>
                        <a:t>13</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de sécurisation simple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a:solidFill>
                            <a:srgbClr val="000000"/>
                          </a:solidFill>
                          <a:latin typeface="Arial"/>
                        </a:rPr>
                        <a:t>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700" b="0" i="0" u="none" strike="noStrike">
                          <a:solidFill>
                            <a:srgbClr val="000000"/>
                          </a:solidFill>
                          <a:latin typeface="Arial"/>
                        </a:rPr>
                        <a:t>20%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FFFFFF"/>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700" b="1" i="0" u="none" strike="noStrike">
                          <a:solidFill>
                            <a:srgbClr val="FFFFFF"/>
                          </a:solidFill>
                          <a:latin typeface="Arial"/>
                        </a:rPr>
                        <a:t>925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27949">
                <a:tc>
                  <a:txBody>
                    <a:bodyPr/>
                    <a:lstStyle/>
                    <a:p>
                      <a:pPr algn="ctr" fontAlgn="t"/>
                      <a:r>
                        <a:rPr lang="fr-FR" sz="700" b="0" i="0" u="none" strike="noStrike" dirty="0">
                          <a:solidFill>
                            <a:srgbClr val="000000"/>
                          </a:solidFill>
                          <a:latin typeface="Times New Roman"/>
                        </a:rPr>
                        <a:t>14</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prise en charge d’un groupe d’élèves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a:solidFill>
                            <a:srgbClr val="000000"/>
                          </a:solidFill>
                          <a:latin typeface="Arial"/>
                        </a:rPr>
                        <a:t>60%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0"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r>
              <a:tr h="227949">
                <a:tc>
                  <a:txBody>
                    <a:bodyPr/>
                    <a:lstStyle/>
                    <a:p>
                      <a:pPr algn="ctr" fontAlgn="t"/>
                      <a:r>
                        <a:rPr lang="fr-FR" sz="700" b="0" i="0" u="none" strike="noStrike">
                          <a:solidFill>
                            <a:srgbClr val="000000"/>
                          </a:solidFill>
                          <a:latin typeface="Times New Roman"/>
                        </a:rPr>
                        <a:t>15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700" b="0" i="0" u="none" strike="noStrike" dirty="0">
                          <a:solidFill>
                            <a:srgbClr val="000000"/>
                          </a:solidFill>
                          <a:latin typeface="Times New Roman"/>
                        </a:rPr>
                        <a:t>Fonction animation (pour l’aide au devoir)</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700" b="0" i="0" u="none" strike="noStrike" dirty="0">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0" u="none" strike="noStrike" dirty="0">
                          <a:solidFill>
                            <a:srgbClr val="000000"/>
                          </a:solidFill>
                          <a:latin typeface="Arial"/>
                        </a:rPr>
                        <a:t>20%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800" b="0" i="0" u="none" strike="noStrike" dirty="0">
                        <a:solidFill>
                          <a:srgbClr val="000000"/>
                        </a:solidFill>
                        <a:latin typeface="Arial"/>
                      </a:endParaRPr>
                    </a:p>
                  </a:txBody>
                  <a:tcPr marL="6513" marR="6513" marT="6513" marB="0" anchor="b">
                    <a:lnL>
                      <a:noFill/>
                    </a:lnL>
                    <a:lnR>
                      <a:noFill/>
                    </a:lnR>
                    <a:lnT>
                      <a:noFill/>
                    </a:lnT>
                    <a:lnB>
                      <a:noFill/>
                    </a:lnB>
                  </a:tcPr>
                </a:tc>
              </a:tr>
            </a:tbl>
          </a:graphicData>
        </a:graphic>
      </p:graphicFrame>
      <p:sp>
        <p:nvSpPr>
          <p:cNvPr id="6"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9. La valorisation de la plurifonctionnalité / Exemple de non valorisation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08781F09-8529-4DE0-8516-C10A3882E406}" type="slidenum">
              <a:rPr lang="fr-FR"/>
              <a:pPr>
                <a:defRPr/>
              </a:pPr>
              <a:t>32</a:t>
            </a:fld>
            <a:endParaRPr lang="fr-FR"/>
          </a:p>
        </p:txBody>
      </p:sp>
      <p:sp>
        <p:nvSpPr>
          <p:cNvPr id="43010" name="AutoShape 2"/>
          <p:cNvSpPr>
            <a:spLocks noGrp="1" noChangeArrowheads="1"/>
          </p:cNvSpPr>
          <p:nvPr>
            <p:ph type="title"/>
          </p:nvPr>
        </p:nvSpPr>
        <p:spPr>
          <a:xfrm>
            <a:off x="762000" y="1408113"/>
            <a:ext cx="7924800" cy="496887"/>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10. La prise en compte de l’ancienneté. </a:t>
            </a:r>
          </a:p>
        </p:txBody>
      </p:sp>
      <p:sp>
        <p:nvSpPr>
          <p:cNvPr id="96259" name="Espace réservé du contenu 5"/>
          <p:cNvSpPr>
            <a:spLocks noGrp="1"/>
          </p:cNvSpPr>
          <p:nvPr>
            <p:ph idx="1"/>
          </p:nvPr>
        </p:nvSpPr>
        <p:spPr/>
        <p:txBody>
          <a:bodyPr/>
          <a:lstStyle/>
          <a:p>
            <a:pPr marL="85725" lvl="2" indent="0">
              <a:buFont typeface="Wingdings" pitchFamily="2" charset="2"/>
              <a:buNone/>
            </a:pPr>
            <a:endParaRPr lang="fr-FR" sz="1400" smtClean="0"/>
          </a:p>
          <a:p>
            <a:pPr marL="85725" lvl="2" indent="0">
              <a:buFont typeface="Wingdings" pitchFamily="2" charset="2"/>
              <a:buNone/>
            </a:pPr>
            <a:endParaRPr lang="fr-FR" sz="1400" smtClean="0"/>
          </a:p>
          <a:p>
            <a:pPr marL="85725" lvl="2" indent="0">
              <a:buFont typeface="Wingdings" pitchFamily="2" charset="2"/>
              <a:buNone/>
            </a:pPr>
            <a:r>
              <a:rPr lang="fr-FR" sz="1400" smtClean="0"/>
              <a:t>Chaque année, est attribué un nombre de points au titre de l’ancienneté selon les règles suivantes :</a:t>
            </a:r>
          </a:p>
          <a:p>
            <a:pPr lvl="1"/>
            <a:r>
              <a:rPr lang="fr-FR" sz="1400" b="1" smtClean="0"/>
              <a:t>Strate I :</a:t>
            </a:r>
            <a:r>
              <a:rPr lang="fr-FR" sz="1400" smtClean="0"/>
              <a:t> 	6 points sur l’ensemble de la carrière dès la 2</a:t>
            </a:r>
            <a:r>
              <a:rPr lang="fr-FR" sz="1400" baseline="30000" smtClean="0"/>
              <a:t>ème</a:t>
            </a:r>
            <a:r>
              <a:rPr lang="fr-FR" sz="1400" smtClean="0"/>
              <a:t>année ;</a:t>
            </a:r>
          </a:p>
          <a:p>
            <a:pPr lvl="1"/>
            <a:r>
              <a:rPr lang="fr-FR" sz="1400" b="1" smtClean="0"/>
              <a:t>Strate II</a:t>
            </a:r>
            <a:r>
              <a:rPr lang="fr-FR" sz="1400" smtClean="0"/>
              <a:t> : 	5 points sur 34 ans dès la 2</a:t>
            </a:r>
            <a:r>
              <a:rPr lang="fr-FR" sz="1400" baseline="30000" smtClean="0"/>
              <a:t>ème</a:t>
            </a:r>
            <a:r>
              <a:rPr lang="fr-FR" sz="1400" smtClean="0"/>
              <a:t> année soit un maximum de 170 points ;</a:t>
            </a:r>
          </a:p>
          <a:p>
            <a:pPr lvl="1"/>
            <a:r>
              <a:rPr lang="fr-FR" sz="1400" b="1" smtClean="0"/>
              <a:t>Strate III </a:t>
            </a:r>
            <a:r>
              <a:rPr lang="fr-FR" sz="1400" smtClean="0"/>
              <a:t>: </a:t>
            </a:r>
            <a:r>
              <a:rPr lang="fr-FR" sz="1400" b="1" smtClean="0"/>
              <a:t>	</a:t>
            </a:r>
            <a:r>
              <a:rPr lang="fr-FR" sz="1400" smtClean="0"/>
              <a:t>5 points sur 32 ans dès la 3</a:t>
            </a:r>
            <a:r>
              <a:rPr lang="fr-FR" sz="1400" baseline="30000" smtClean="0"/>
              <a:t>ème</a:t>
            </a:r>
            <a:r>
              <a:rPr lang="fr-FR" sz="1400" smtClean="0"/>
              <a:t> année soit un maximum de 160 points ;</a:t>
            </a:r>
          </a:p>
          <a:p>
            <a:pPr lvl="1"/>
            <a:r>
              <a:rPr lang="fr-FR" sz="1400" b="1" smtClean="0"/>
              <a:t>Strate IV</a:t>
            </a:r>
            <a:r>
              <a:rPr lang="fr-FR" sz="1400" smtClean="0"/>
              <a:t> :	5 points sur 30 ans dès la 4</a:t>
            </a:r>
            <a:r>
              <a:rPr lang="fr-FR" sz="1400" baseline="30000" smtClean="0"/>
              <a:t>ème</a:t>
            </a:r>
            <a:r>
              <a:rPr lang="fr-FR" sz="1400" smtClean="0"/>
              <a:t> année soit un maximum de 150 points.</a:t>
            </a:r>
          </a:p>
          <a:p>
            <a:pPr marL="85725" lvl="2" indent="0">
              <a:buFont typeface="Wingdings" pitchFamily="2" charset="2"/>
              <a:buNone/>
            </a:pPr>
            <a:endParaRPr lang="fr-FR" sz="1400" smtClean="0">
              <a:solidFill>
                <a:srgbClr val="FF0101"/>
              </a:solidFill>
            </a:endParaRPr>
          </a:p>
          <a:p>
            <a:pPr marL="85725" lvl="2" indent="0">
              <a:buFont typeface="Wingdings" pitchFamily="2" charset="2"/>
              <a:buNone/>
            </a:pPr>
            <a:r>
              <a:rPr lang="fr-FR" sz="1400" smtClean="0"/>
              <a:t>L’ancienneté sera prise en compte selon les conditions suivantes :</a:t>
            </a:r>
          </a:p>
          <a:p>
            <a:pPr lvl="1" algn="just"/>
            <a:r>
              <a:rPr lang="fr-FR" sz="1200" smtClean="0"/>
              <a:t>En cas de recrutement, est prise en compte dans l’ancienneté reconnue au salarié l’ancienneté acquise comme salarié de droit privé dans les établissements relevant des organismes employeurs signataires de la présente convention ou dans un établissement d’enseignement agricole privé, qu’elles qu’aient été les fonctions exercées,; </a:t>
            </a:r>
          </a:p>
          <a:p>
            <a:pPr lvl="1" algn="just"/>
            <a:r>
              <a:rPr lang="fr-FR" sz="1200" smtClean="0"/>
              <a:t>En cas de reclassification, l’ancienneté reconnue est l’ancienneté réelle calculée en conformité avec les dispositions de l’article 2.21.2 de la CC PSAEE (dans sa rédaction au 1</a:t>
            </a:r>
            <a:r>
              <a:rPr lang="fr-FR" sz="1200" baseline="30000" smtClean="0"/>
              <a:t>er</a:t>
            </a:r>
            <a:r>
              <a:rPr lang="fr-FR" sz="1200" smtClean="0"/>
              <a:t> juillet 2010).</a:t>
            </a:r>
          </a:p>
          <a:p>
            <a:pPr lvl="1"/>
            <a:endParaRPr lang="fr-FR" sz="1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Espace réservé du numéro de diapositive 5"/>
          <p:cNvSpPr>
            <a:spLocks noGrp="1"/>
          </p:cNvSpPr>
          <p:nvPr>
            <p:ph type="sldNum" sz="quarter" idx="12"/>
          </p:nvPr>
        </p:nvSpPr>
        <p:spPr/>
        <p:txBody>
          <a:bodyPr/>
          <a:lstStyle/>
          <a:p>
            <a:pPr>
              <a:defRPr/>
            </a:pPr>
            <a:fld id="{9CC24124-3097-4AEC-97C8-6B8A9E2720D1}" type="slidenum">
              <a:rPr lang="fr-FR"/>
              <a:pPr>
                <a:defRPr/>
              </a:pPr>
              <a:t>33</a:t>
            </a:fld>
            <a:endParaRPr lang="fr-FR"/>
          </a:p>
        </p:txBody>
      </p:sp>
      <p:sp>
        <p:nvSpPr>
          <p:cNvPr id="44034" name="AutoShape 2"/>
          <p:cNvSpPr>
            <a:spLocks noGrp="1" noChangeArrowheads="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11. La valorisation de la formation professionnelle</a:t>
            </a:r>
          </a:p>
        </p:txBody>
      </p:sp>
      <p:sp>
        <p:nvSpPr>
          <p:cNvPr id="98307" name="Rectangle 2"/>
          <p:cNvSpPr>
            <a:spLocks noChangeArrowheads="1"/>
          </p:cNvSpPr>
          <p:nvPr/>
        </p:nvSpPr>
        <p:spPr bwMode="auto">
          <a:xfrm>
            <a:off x="785813" y="2246313"/>
            <a:ext cx="8215312" cy="4094162"/>
          </a:xfrm>
          <a:prstGeom prst="rect">
            <a:avLst/>
          </a:prstGeom>
          <a:noFill/>
          <a:ln w="9525">
            <a:noFill/>
            <a:miter lim="800000"/>
            <a:headEnd/>
            <a:tailEnd/>
          </a:ln>
        </p:spPr>
        <p:txBody>
          <a:bodyPr anchor="ctr">
            <a:spAutoFit/>
          </a:bodyPr>
          <a:lstStyle/>
          <a:p>
            <a:pPr marL="0" lvl="2" algn="just" eaLnBrk="0" hangingPunct="0"/>
            <a:r>
              <a:rPr lang="fr-FR" sz="1400" b="1">
                <a:cs typeface="Times New Roman" pitchFamily="18" charset="0"/>
              </a:rPr>
              <a:t>Ce qui perdure</a:t>
            </a:r>
            <a:r>
              <a:rPr lang="fr-FR" sz="1400">
                <a:cs typeface="Times New Roman" pitchFamily="18" charset="0"/>
              </a:rPr>
              <a:t> : </a:t>
            </a:r>
          </a:p>
          <a:p>
            <a:pPr marL="0" lvl="2" algn="just" eaLnBrk="0" hangingPunct="0"/>
            <a:r>
              <a:rPr lang="fr-FR" sz="1400">
                <a:cs typeface="Times New Roman" pitchFamily="18" charset="0"/>
              </a:rPr>
              <a:t>La possibilité pour le salarié de se former pour lui permettre une évolution dans les classifications.</a:t>
            </a:r>
            <a:endParaRPr lang="fr-FR" sz="1400"/>
          </a:p>
          <a:p>
            <a:pPr algn="just" eaLnBrk="0" hangingPunct="0"/>
            <a:r>
              <a:rPr lang="fr-FR" sz="1400">
                <a:cs typeface="Times New Roman" pitchFamily="18" charset="0"/>
              </a:rPr>
              <a:t>Les formations en vue du développement de compétences à l’initiative de l’employeur entrainent la révision des degrés dans la strate voire le passage à une strate supérieure. </a:t>
            </a:r>
          </a:p>
          <a:p>
            <a:pPr marL="0" lvl="2" eaLnBrk="0" hangingPunct="0"/>
            <a:endParaRPr lang="fr-FR" sz="1400" b="1">
              <a:cs typeface="Times New Roman" pitchFamily="18" charset="0"/>
            </a:endParaRPr>
          </a:p>
          <a:p>
            <a:pPr marL="0" lvl="2" eaLnBrk="0" hangingPunct="0"/>
            <a:r>
              <a:rPr lang="fr-FR" sz="1400" b="1">
                <a:cs typeface="Times New Roman" pitchFamily="18" charset="0"/>
              </a:rPr>
              <a:t>Ce qui est nouveau :</a:t>
            </a:r>
          </a:p>
          <a:p>
            <a:pPr marL="0" lvl="2" eaLnBrk="0" hangingPunct="0"/>
            <a:endParaRPr lang="fr-FR" sz="1400"/>
          </a:p>
          <a:p>
            <a:pPr marL="542925" lvl="3" indent="-276225" eaLnBrk="0" hangingPunct="0">
              <a:buFont typeface="Arial" charset="0"/>
              <a:buChar char="•"/>
            </a:pPr>
            <a:r>
              <a:rPr lang="fr-FR" sz="1400">
                <a:cs typeface="Times New Roman" pitchFamily="18" charset="0"/>
              </a:rPr>
              <a:t> </a:t>
            </a:r>
            <a:r>
              <a:rPr lang="fr-FR" sz="1400" b="1">
                <a:cs typeface="Times New Roman" pitchFamily="18" charset="0"/>
              </a:rPr>
              <a:t>Les salariés de strate I</a:t>
            </a:r>
            <a:r>
              <a:rPr lang="fr-FR" sz="1400">
                <a:cs typeface="Times New Roman" pitchFamily="18" charset="0"/>
              </a:rPr>
              <a:t> bénéficieront dans l’année qui suit leur embauche ou en cas de changement de poste d’une formation d’adaptation au poste. </a:t>
            </a:r>
          </a:p>
          <a:p>
            <a:pPr marL="542925" lvl="3" indent="-276225" eaLnBrk="0" hangingPunct="0"/>
            <a:r>
              <a:rPr lang="fr-FR" sz="1400">
                <a:cs typeface="Times New Roman" pitchFamily="18" charset="0"/>
              </a:rPr>
              <a:t>	Cette formation sera valorisée par l’attribution de </a:t>
            </a:r>
            <a:r>
              <a:rPr lang="fr-FR" sz="1400" b="1">
                <a:cs typeface="Times New Roman" pitchFamily="18" charset="0"/>
              </a:rPr>
              <a:t>15 points</a:t>
            </a:r>
          </a:p>
          <a:p>
            <a:pPr marL="542925" lvl="3" indent="-276225" eaLnBrk="0" hangingPunct="0">
              <a:buFont typeface="Arial" charset="0"/>
              <a:buChar char="•"/>
            </a:pPr>
            <a:endParaRPr lang="fr-FR" sz="1400">
              <a:cs typeface="Times New Roman" pitchFamily="18" charset="0"/>
            </a:endParaRPr>
          </a:p>
          <a:p>
            <a:pPr marL="542925" lvl="3" indent="-276225" eaLnBrk="0" hangingPunct="0">
              <a:buFont typeface="Arial" charset="0"/>
              <a:buChar char="•"/>
            </a:pPr>
            <a:r>
              <a:rPr lang="fr-FR" sz="1400" b="1">
                <a:cs typeface="Times New Roman" pitchFamily="18" charset="0"/>
              </a:rPr>
              <a:t>Les formations en vue du développement de compétences en lien avec le poste </a:t>
            </a:r>
            <a:r>
              <a:rPr lang="fr-FR" sz="1400">
                <a:cs typeface="Times New Roman" pitchFamily="18" charset="0"/>
              </a:rPr>
              <a:t>à l’initiative du salarié sont valorisées.</a:t>
            </a:r>
          </a:p>
          <a:p>
            <a:pPr marL="542925" lvl="3" indent="-276225" eaLnBrk="0" hangingPunct="0"/>
            <a:r>
              <a:rPr lang="fr-FR" sz="1400">
                <a:cs typeface="Times New Roman" pitchFamily="18" charset="0"/>
              </a:rPr>
              <a:t>	Une formation est valorisée tous les 5 ans par l’attribution de </a:t>
            </a:r>
            <a:r>
              <a:rPr lang="fr-FR" sz="1400" b="1">
                <a:cs typeface="Times New Roman" pitchFamily="18" charset="0"/>
              </a:rPr>
              <a:t>25 points </a:t>
            </a:r>
            <a:r>
              <a:rPr lang="fr-FR" sz="1400">
                <a:cs typeface="Times New Roman" pitchFamily="18" charset="0"/>
              </a:rPr>
              <a:t>dans la limite de trois formations dans chacune des strates.</a:t>
            </a:r>
            <a:endParaRPr lang="fr-FR" sz="1400"/>
          </a:p>
          <a:p>
            <a:pPr marL="542925" lvl="3" indent="-276225" eaLnBrk="0" hangingPunct="0"/>
            <a:r>
              <a:rPr lang="fr-FR" sz="1400">
                <a:cs typeface="Times New Roman" pitchFamily="18" charset="0"/>
              </a:rPr>
              <a:t>	Le projet de formation est à prévoir dans le cadre de L’EAAD.</a:t>
            </a:r>
            <a:endParaRPr lang="fr-FR" sz="1400"/>
          </a:p>
          <a:p>
            <a:pPr algn="just" eaLnBrk="0" hangingPunct="0"/>
            <a:endParaRPr lang="fr-FR" sz="1200">
              <a:cs typeface="Times New Roman" pitchFamily="18" charset="0"/>
            </a:endParaRPr>
          </a:p>
          <a:p>
            <a:pPr algn="just" eaLnBrk="0" hangingPunct="0"/>
            <a:endParaRPr lang="fr-FR" sz="1200"/>
          </a:p>
          <a:p>
            <a:pPr algn="just" eaLnBrk="0" hangingPunct="0"/>
            <a:endParaRPr lang="fr-FR" sz="1200"/>
          </a:p>
        </p:txBody>
      </p:sp>
      <p:sp>
        <p:nvSpPr>
          <p:cNvPr id="6" name="Rectangle 5"/>
          <p:cNvSpPr/>
          <p:nvPr/>
        </p:nvSpPr>
        <p:spPr>
          <a:xfrm>
            <a:off x="1042988" y="5949950"/>
            <a:ext cx="6985000" cy="8604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marL="9525" lvl="3" indent="-9525" eaLnBrk="0" hangingPunct="0">
              <a:defRPr/>
            </a:pPr>
            <a:r>
              <a:rPr lang="fr-FR" sz="1000" b="1" dirty="0">
                <a:cs typeface="Times New Roman" pitchFamily="18" charset="0"/>
              </a:rPr>
              <a:t>	Dispositions transitoires</a:t>
            </a:r>
          </a:p>
          <a:p>
            <a:pPr marL="9525" lvl="3" indent="-9525" eaLnBrk="0" hangingPunct="0">
              <a:defRPr/>
            </a:pPr>
            <a:r>
              <a:rPr lang="fr-FR" sz="1000" b="1" dirty="0">
                <a:cs typeface="Times New Roman" pitchFamily="18" charset="0"/>
              </a:rPr>
              <a:t>	Les salariés de strate I </a:t>
            </a:r>
            <a:r>
              <a:rPr lang="fr-FR" sz="1000" dirty="0">
                <a:cs typeface="Times New Roman" pitchFamily="18" charset="0"/>
              </a:rPr>
              <a:t>embauchés ou qui ont changé de poste à compter du 1</a:t>
            </a:r>
            <a:r>
              <a:rPr lang="fr-FR" sz="1000" baseline="30000" dirty="0">
                <a:cs typeface="Times New Roman" pitchFamily="18" charset="0"/>
              </a:rPr>
              <a:t>er</a:t>
            </a:r>
            <a:r>
              <a:rPr lang="fr-FR" sz="1000" dirty="0">
                <a:cs typeface="Times New Roman" pitchFamily="18" charset="0"/>
              </a:rPr>
              <a:t>  octobre 2009 et qui ont suivi une formation d’adaptation au poste bénéficieront  à compter du 1</a:t>
            </a:r>
            <a:r>
              <a:rPr lang="fr-FR" sz="1000" baseline="30000" dirty="0">
                <a:cs typeface="Times New Roman" pitchFamily="18" charset="0"/>
              </a:rPr>
              <a:t>er</a:t>
            </a:r>
            <a:r>
              <a:rPr lang="fr-FR" sz="1000" dirty="0">
                <a:cs typeface="Times New Roman" pitchFamily="18" charset="0"/>
              </a:rPr>
              <a:t> septembre 2010 de la valorisation de 15 points à compter du premier jour du mois qui suit cette formation. </a:t>
            </a:r>
          </a:p>
          <a:p>
            <a:pPr marL="3175" lvl="3" indent="-3175" eaLnBrk="0" hangingPunct="0">
              <a:defRPr/>
            </a:pPr>
            <a:r>
              <a:rPr lang="fr-FR" sz="1000" dirty="0">
                <a:cs typeface="Times New Roman" pitchFamily="18" charset="0"/>
              </a:rPr>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85AD9E38-FAF8-4EC5-B4DC-9259ABDF9C32}" type="slidenum">
              <a:rPr lang="fr-FR" smtClean="0"/>
              <a:pPr>
                <a:defRPr/>
              </a:pPr>
              <a:t>34</a:t>
            </a:fld>
            <a:endParaRPr lang="fr-FR"/>
          </a:p>
        </p:txBody>
      </p:sp>
      <p:sp>
        <p:nvSpPr>
          <p:cNvPr id="5"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12. La régularisation progressive de la rémunération</a:t>
            </a:r>
          </a:p>
        </p:txBody>
      </p:sp>
      <p:sp>
        <p:nvSpPr>
          <p:cNvPr id="6" name="ZoneTexte 5"/>
          <p:cNvSpPr txBox="1"/>
          <p:nvPr/>
        </p:nvSpPr>
        <p:spPr>
          <a:xfrm>
            <a:off x="1116013" y="2349500"/>
            <a:ext cx="7056437" cy="4892675"/>
          </a:xfrm>
          <a:prstGeom prst="rect">
            <a:avLst/>
          </a:prstGeom>
          <a:noFill/>
        </p:spPr>
        <p:txBody>
          <a:bodyPr>
            <a:spAutoFit/>
          </a:bodyPr>
          <a:lstStyle/>
          <a:p>
            <a:pPr algn="just">
              <a:defRPr/>
            </a:pPr>
            <a:r>
              <a:rPr lang="fr-FR" sz="1200" dirty="0"/>
              <a:t>Les nouvelles classifications doivent être mises en application </a:t>
            </a:r>
            <a:r>
              <a:rPr lang="fr-FR" sz="1200" b="1" dirty="0"/>
              <a:t>entre le 1</a:t>
            </a:r>
            <a:r>
              <a:rPr lang="fr-FR" sz="1200" b="1" baseline="30000" dirty="0"/>
              <a:t>er</a:t>
            </a:r>
            <a:r>
              <a:rPr lang="fr-FR" sz="1200" b="1" dirty="0"/>
              <a:t> septembre 2010 et le 31 décembre 2010.</a:t>
            </a:r>
          </a:p>
          <a:p>
            <a:pPr algn="just">
              <a:defRPr/>
            </a:pPr>
            <a:endParaRPr lang="fr-FR" sz="1200" b="1" dirty="0"/>
          </a:p>
          <a:p>
            <a:pPr algn="just">
              <a:defRPr/>
            </a:pPr>
            <a:r>
              <a:rPr lang="fr-FR" sz="1200" dirty="0"/>
              <a:t>Quelle que soit la date réelle de mise en œuvre de ces classifications, l’accord prévoit une application rétroactive de leurs effets en termes de rémunération, </a:t>
            </a:r>
            <a:r>
              <a:rPr lang="fr-FR" sz="1200" b="1" dirty="0"/>
              <a:t>au 1</a:t>
            </a:r>
            <a:r>
              <a:rPr lang="fr-FR" sz="1200" b="1" baseline="30000" dirty="0"/>
              <a:t>er </a:t>
            </a:r>
            <a:r>
              <a:rPr lang="fr-FR" sz="1200" b="1" dirty="0"/>
              <a:t>septembre 2010.</a:t>
            </a:r>
          </a:p>
          <a:p>
            <a:pPr algn="just">
              <a:defRPr/>
            </a:pPr>
            <a:endParaRPr lang="fr-FR" sz="1200" dirty="0"/>
          </a:p>
          <a:p>
            <a:pPr algn="just">
              <a:defRPr/>
            </a:pPr>
            <a:r>
              <a:rPr lang="fr-FR" sz="1200" dirty="0"/>
              <a:t>Afin de permettre aux établissements de gérer de manière progressive les conséquences financières de ces reclassifications, une distinction a été opérée selon le montant de l’augmentation salariale  à appliquer.</a:t>
            </a:r>
          </a:p>
          <a:p>
            <a:pPr algn="just">
              <a:defRPr/>
            </a:pPr>
            <a:r>
              <a:rPr lang="fr-FR" sz="1200" dirty="0"/>
              <a:t>Ainsi, </a:t>
            </a:r>
          </a:p>
          <a:p>
            <a:pPr algn="just">
              <a:defRPr/>
            </a:pPr>
            <a:endParaRPr lang="fr-FR" sz="1200" b="1" dirty="0"/>
          </a:p>
          <a:p>
            <a:pPr marL="228600" indent="-228600" algn="just">
              <a:buFontTx/>
              <a:buAutoNum type="arabicPeriod"/>
              <a:defRPr/>
            </a:pPr>
            <a:r>
              <a:rPr lang="fr-FR" sz="1200" dirty="0"/>
              <a:t>Lorsque l’augmentation résultant de la seule reclassification est inférieure ou égale à 4,5%, elle s'appliquera intégralement dès le salaire de septembre 2010 ; </a:t>
            </a:r>
          </a:p>
          <a:p>
            <a:pPr marL="228600" indent="-228600" algn="just">
              <a:buFontTx/>
              <a:buAutoNum type="arabicPeriod"/>
              <a:defRPr/>
            </a:pPr>
            <a:endParaRPr lang="fr-FR" sz="1200" dirty="0"/>
          </a:p>
          <a:p>
            <a:pPr marL="228600" indent="-228600" algn="just">
              <a:buFontTx/>
              <a:buAutoNum type="arabicPeriod"/>
              <a:defRPr/>
            </a:pPr>
            <a:r>
              <a:rPr lang="fr-FR" sz="1200" dirty="0"/>
              <a:t>Lorsque l'augmentation résultant de la seule reclassification est </a:t>
            </a:r>
            <a:r>
              <a:rPr lang="fr-FR" sz="1200" b="1" dirty="0"/>
              <a:t>supérieure à 4,5 % </a:t>
            </a:r>
            <a:r>
              <a:rPr lang="fr-FR" sz="1200" dirty="0"/>
              <a:t>sur une année scolaire, elle sera mise en œuvre avec échelonnement jusqu’à épuisement du pourcentage d’augmentation due :</a:t>
            </a:r>
          </a:p>
          <a:p>
            <a:pPr marL="1143000" lvl="2" indent="-228600" algn="just">
              <a:buFont typeface="Arial" pitchFamily="34" charset="0"/>
              <a:buChar char="•"/>
              <a:defRPr/>
            </a:pPr>
            <a:r>
              <a:rPr lang="fr-FR" sz="1200" dirty="0"/>
              <a:t>à compter du salaire de </a:t>
            </a:r>
            <a:r>
              <a:rPr lang="fr-FR" sz="1200" b="1" dirty="0"/>
              <a:t>septembre 2010 </a:t>
            </a:r>
            <a:r>
              <a:rPr lang="fr-FR" sz="1200" dirty="0"/>
              <a:t>:  première augmentation / + </a:t>
            </a:r>
            <a:r>
              <a:rPr lang="fr-FR" sz="1200" b="1" dirty="0"/>
              <a:t>4,5 % </a:t>
            </a:r>
            <a:r>
              <a:rPr lang="fr-FR" sz="1200" dirty="0"/>
              <a:t>;</a:t>
            </a:r>
          </a:p>
          <a:p>
            <a:pPr marL="1143000" lvl="2" indent="-228600" algn="just">
              <a:buFont typeface="Arial" pitchFamily="34" charset="0"/>
              <a:buChar char="•"/>
              <a:defRPr/>
            </a:pPr>
            <a:r>
              <a:rPr lang="fr-FR" sz="1200" dirty="0"/>
              <a:t>à compter du salaire de </a:t>
            </a:r>
            <a:r>
              <a:rPr lang="fr-FR" sz="1200" b="1" dirty="0"/>
              <a:t>mars 2011 : </a:t>
            </a:r>
            <a:r>
              <a:rPr lang="fr-FR" sz="1200" dirty="0"/>
              <a:t>seconde augmentation / + </a:t>
            </a:r>
            <a:r>
              <a:rPr lang="fr-FR" sz="1200" b="1" dirty="0"/>
              <a:t>2,5 % </a:t>
            </a:r>
          </a:p>
          <a:p>
            <a:pPr marL="1143000" lvl="2" indent="-228600" algn="just">
              <a:defRPr/>
            </a:pPr>
            <a:r>
              <a:rPr lang="fr-FR" sz="1200" b="1" i="1" dirty="0"/>
              <a:t>	</a:t>
            </a:r>
            <a:r>
              <a:rPr lang="fr-FR" sz="1200" i="1" dirty="0"/>
              <a:t>(la rémunération de mars 2011 sera celle avant reclassification augmentée entre 4,5% et 7%);</a:t>
            </a:r>
          </a:p>
          <a:p>
            <a:pPr marL="1143000" lvl="2" indent="-228600" algn="just">
              <a:buFont typeface="Arial" pitchFamily="34" charset="0"/>
              <a:buChar char="•"/>
              <a:defRPr/>
            </a:pPr>
            <a:r>
              <a:rPr lang="fr-FR" sz="1200" dirty="0"/>
              <a:t>à compter du salaire de </a:t>
            </a:r>
            <a:r>
              <a:rPr lang="fr-FR" sz="1200" b="1" dirty="0"/>
              <a:t>septembre 2011 : solde </a:t>
            </a:r>
            <a:r>
              <a:rPr lang="fr-FR" sz="1200" dirty="0"/>
              <a:t>de l'augmentation avec effet complet de l’augmentation </a:t>
            </a:r>
          </a:p>
          <a:p>
            <a:pPr marL="1143000" lvl="2" indent="-228600" algn="just">
              <a:defRPr/>
            </a:pPr>
            <a:r>
              <a:rPr lang="fr-FR" sz="1200" i="1" dirty="0"/>
              <a:t>	(cette disposition ne concerne que le cas d’augmentation supérieure à 7%)</a:t>
            </a:r>
            <a:r>
              <a:rPr lang="fr-FR" sz="1200" dirty="0"/>
              <a:t>.</a:t>
            </a:r>
          </a:p>
          <a:p>
            <a:pPr marL="1143000" lvl="2" indent="-228600" algn="just">
              <a:defRPr/>
            </a:pPr>
            <a:endParaRPr lang="fr-FR" sz="1200" dirty="0"/>
          </a:p>
          <a:p>
            <a:pPr algn="just">
              <a:defRPr/>
            </a:pPr>
            <a:endParaRPr lang="fr-FR" sz="1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858EFE12-4ACC-46AD-8293-BCF0F5D6D572}" type="slidenum">
              <a:rPr lang="fr-FR" smtClean="0"/>
              <a:pPr>
                <a:defRPr/>
              </a:pPr>
              <a:t>35</a:t>
            </a:fld>
            <a:endParaRPr lang="fr-FR"/>
          </a:p>
        </p:txBody>
      </p:sp>
      <p:sp>
        <p:nvSpPr>
          <p:cNvPr id="102402" name="Rectangle 4"/>
          <p:cNvSpPr>
            <a:spLocks noChangeArrowheads="1"/>
          </p:cNvSpPr>
          <p:nvPr/>
        </p:nvSpPr>
        <p:spPr bwMode="auto">
          <a:xfrm>
            <a:off x="1258888" y="2420938"/>
            <a:ext cx="6408737" cy="831850"/>
          </a:xfrm>
          <a:prstGeom prst="rect">
            <a:avLst/>
          </a:prstGeom>
          <a:noFill/>
          <a:ln w="9525">
            <a:noFill/>
            <a:miter lim="800000"/>
            <a:headEnd/>
            <a:tailEnd/>
          </a:ln>
        </p:spPr>
        <p:txBody>
          <a:bodyPr>
            <a:spAutoFit/>
          </a:bodyPr>
          <a:lstStyle/>
          <a:p>
            <a:r>
              <a:rPr lang="fr-FR" sz="1200" b="1" i="1"/>
              <a:t>Autrement dit</a:t>
            </a:r>
            <a:r>
              <a:rPr lang="fr-FR" sz="1200"/>
              <a:t>, le salarié aura </a:t>
            </a:r>
            <a:r>
              <a:rPr lang="fr-FR" sz="1200" b="1"/>
              <a:t>une créance à compter de septembre 2010. </a:t>
            </a:r>
          </a:p>
          <a:p>
            <a:endParaRPr lang="fr-FR" sz="1200" b="1"/>
          </a:p>
          <a:p>
            <a:r>
              <a:rPr lang="fr-FR" sz="1200" b="1"/>
              <a:t>S’il est reclassifié après septembre, </a:t>
            </a:r>
            <a:r>
              <a:rPr lang="fr-FR" sz="1200"/>
              <a:t>les incidences en terme de rémunération auront un effet rétroactif comme le montre l’exemple suivant :</a:t>
            </a:r>
          </a:p>
        </p:txBody>
      </p:sp>
      <p:sp>
        <p:nvSpPr>
          <p:cNvPr id="102403" name="Rectangle 5"/>
          <p:cNvSpPr>
            <a:spLocks noChangeArrowheads="1"/>
          </p:cNvSpPr>
          <p:nvPr/>
        </p:nvSpPr>
        <p:spPr bwMode="auto">
          <a:xfrm>
            <a:off x="900113" y="3357563"/>
            <a:ext cx="3959225" cy="3508375"/>
          </a:xfrm>
          <a:prstGeom prst="rect">
            <a:avLst/>
          </a:prstGeom>
          <a:noFill/>
          <a:ln w="9525">
            <a:noFill/>
            <a:miter lim="800000"/>
            <a:headEnd/>
            <a:tailEnd/>
          </a:ln>
        </p:spPr>
        <p:txBody>
          <a:bodyPr>
            <a:spAutoFit/>
          </a:bodyPr>
          <a:lstStyle/>
          <a:p>
            <a:r>
              <a:rPr lang="fr-FR" sz="1200" b="1"/>
              <a:t>Exemple de régularisation progressive du salaire</a:t>
            </a:r>
          </a:p>
          <a:p>
            <a:r>
              <a:rPr lang="fr-FR" sz="1100"/>
              <a:t>Pour un salaire brut  mensuel de 1000 €.</a:t>
            </a:r>
          </a:p>
          <a:p>
            <a:r>
              <a:rPr lang="fr-FR" sz="1100"/>
              <a:t>Exemple basé sur une augmentation de 10 % due au reclassement </a:t>
            </a:r>
            <a:r>
              <a:rPr lang="fr-FR" sz="1100" i="1"/>
              <a:t>(hors NAO).</a:t>
            </a:r>
          </a:p>
          <a:p>
            <a:r>
              <a:rPr lang="fr-FR" sz="1100" b="1"/>
              <a:t>Au 1</a:t>
            </a:r>
            <a:r>
              <a:rPr lang="fr-FR" sz="1100" b="1" baseline="30000"/>
              <a:t>er</a:t>
            </a:r>
            <a:r>
              <a:rPr lang="fr-FR" sz="1100" b="1"/>
              <a:t> septembre 2010, le salarié a une créance de 100 € par mois.</a:t>
            </a:r>
          </a:p>
          <a:p>
            <a:endParaRPr lang="fr-FR" sz="800" b="1"/>
          </a:p>
          <a:p>
            <a:r>
              <a:rPr lang="fr-FR" sz="1100"/>
              <a:t>Elle pourra être étalée, sur 12 mois : </a:t>
            </a:r>
          </a:p>
          <a:p>
            <a:endParaRPr lang="fr-FR" sz="800"/>
          </a:p>
          <a:p>
            <a:pPr marL="266700" lvl="1" indent="-190500">
              <a:buFont typeface="Arial" charset="0"/>
              <a:buChar char="•"/>
            </a:pPr>
            <a:r>
              <a:rPr lang="fr-FR" sz="1100"/>
              <a:t>entre septembre 2010 et février 2011, 4,5 % de 100€ soit 45 €; d'où un salaire brut mensuel de 1045€- sur 6 mois, paiement de 1045€ x 6 (6270€);</a:t>
            </a:r>
          </a:p>
          <a:p>
            <a:pPr marL="266700" lvl="1" indent="-190500">
              <a:buFont typeface="Arial" charset="0"/>
              <a:buChar char="•"/>
            </a:pPr>
            <a:r>
              <a:rPr lang="fr-FR" sz="1100"/>
              <a:t>entre mars et août 2011 : 45€ + 2,5 % de 100€ soit 45 € + 25 (70 €) - sur 6 mois, paiement de 1070 € x 6 (6420€)</a:t>
            </a:r>
          </a:p>
          <a:p>
            <a:pPr marL="266700" lvl="1" indent="-190500">
              <a:buFont typeface="Arial" charset="0"/>
              <a:buChar char="•"/>
            </a:pPr>
            <a:r>
              <a:rPr lang="fr-FR" sz="1100"/>
              <a:t>à partir de septembre 2011 : totalité soit 100 € soit un salaire mensuel de 1100 € + régularisation :</a:t>
            </a:r>
            <a:br>
              <a:rPr lang="fr-FR" sz="1100"/>
            </a:br>
            <a:r>
              <a:rPr lang="fr-FR" sz="1100"/>
              <a:t>(100-45) x 6 soit 330 €+ (100-70) x 6 soit 180€</a:t>
            </a:r>
          </a:p>
          <a:p>
            <a:pPr marL="266700" lvl="1" indent="-190500"/>
            <a:r>
              <a:rPr lang="fr-FR" sz="1100"/>
              <a:t>	total : 510 €</a:t>
            </a:r>
          </a:p>
          <a:p>
            <a:endParaRPr lang="fr-FR" sz="800"/>
          </a:p>
          <a:p>
            <a:r>
              <a:rPr lang="fr-FR" sz="1100"/>
              <a:t>Vérification : </a:t>
            </a:r>
          </a:p>
          <a:p>
            <a:r>
              <a:rPr lang="fr-FR" sz="1100"/>
              <a:t>dû 13200 (12 x 1100) - 12 690 (6270 + 6420) = 510€</a:t>
            </a:r>
          </a:p>
        </p:txBody>
      </p:sp>
      <p:sp>
        <p:nvSpPr>
          <p:cNvPr id="9" name="Titre 1"/>
          <p:cNvSpPr>
            <a:spLocks noGrp="1"/>
          </p:cNvSpPr>
          <p:nvPr>
            <p:ph type="title"/>
          </p:nvPr>
        </p:nvSpPr>
        <p:spPr>
          <a:xfrm>
            <a:off x="762000" y="1017588"/>
            <a:ext cx="7924800" cy="887412"/>
          </a:xfrm>
          <a:ln>
            <a:miter lim="800000"/>
          </a:ln>
        </p:spPr>
        <p:txBody>
          <a:bodyPr>
            <a:spAutoFit/>
          </a:bodyPr>
          <a:lstStyle/>
          <a:p>
            <a:pPr>
              <a:lnSpc>
                <a:spcPct val="80000"/>
              </a:lnSpc>
              <a:spcBef>
                <a:spcPct val="20000"/>
              </a:spcBef>
              <a:defRPr/>
            </a:pPr>
            <a:r>
              <a:rPr lang="fr-FR" sz="2800" kern="1200" dirty="0" smtClean="0">
                <a:solidFill>
                  <a:srgbClr val="3333CC"/>
                </a:solidFill>
                <a:ea typeface="+mn-ea"/>
                <a:cs typeface="Arial" charset="0"/>
              </a:rPr>
              <a:t>13. La régularisation progressive de la rémunération / Exemple</a:t>
            </a:r>
          </a:p>
        </p:txBody>
      </p:sp>
      <p:graphicFrame>
        <p:nvGraphicFramePr>
          <p:cNvPr id="10" name="Tableau 9"/>
          <p:cNvGraphicFramePr>
            <a:graphicFrameLocks noGrp="1"/>
          </p:cNvGraphicFramePr>
          <p:nvPr/>
        </p:nvGraphicFramePr>
        <p:xfrm>
          <a:off x="4932363" y="3789363"/>
          <a:ext cx="3887787" cy="1944687"/>
        </p:xfrm>
        <a:graphic>
          <a:graphicData uri="http://schemas.openxmlformats.org/drawingml/2006/table">
            <a:tbl>
              <a:tblPr firstRow="1" bandRow="1">
                <a:tableStyleId>{5C22544A-7EE6-4342-B048-85BDC9FD1C3A}</a:tableStyleId>
              </a:tblPr>
              <a:tblGrid>
                <a:gridCol w="936104"/>
                <a:gridCol w="1008112"/>
                <a:gridCol w="972108"/>
                <a:gridCol w="972108"/>
              </a:tblGrid>
              <a:tr h="486054">
                <a:tc>
                  <a:txBody>
                    <a:bodyPr/>
                    <a:lstStyle/>
                    <a:p>
                      <a:r>
                        <a:rPr lang="fr-FR" sz="800" b="1" kern="1200" baseline="0" dirty="0" smtClean="0">
                          <a:solidFill>
                            <a:schemeClr val="lt1"/>
                          </a:solidFill>
                          <a:latin typeface="+mn-lt"/>
                          <a:ea typeface="+mn-ea"/>
                          <a:cs typeface="+mn-cs"/>
                        </a:rPr>
                        <a:t>Calendrier</a:t>
                      </a:r>
                    </a:p>
                  </a:txBody>
                  <a:tcPr/>
                </a:tc>
                <a:tc>
                  <a:txBody>
                    <a:bodyPr/>
                    <a:lstStyle/>
                    <a:p>
                      <a:r>
                        <a:rPr lang="fr-FR" sz="800" b="1" kern="1200" baseline="0" dirty="0" smtClean="0">
                          <a:solidFill>
                            <a:schemeClr val="lt1"/>
                          </a:solidFill>
                          <a:latin typeface="+mn-lt"/>
                          <a:ea typeface="+mn-ea"/>
                          <a:cs typeface="+mn-cs"/>
                        </a:rPr>
                        <a:t>Salaire brut</a:t>
                      </a:r>
                    </a:p>
                    <a:p>
                      <a:r>
                        <a:rPr lang="fr-FR" sz="800" b="1" kern="1200" baseline="0" dirty="0" smtClean="0">
                          <a:solidFill>
                            <a:schemeClr val="lt1"/>
                          </a:solidFill>
                          <a:latin typeface="+mn-lt"/>
                          <a:ea typeface="+mn-ea"/>
                          <a:cs typeface="+mn-cs"/>
                        </a:rPr>
                        <a:t>mensuel</a:t>
                      </a:r>
                    </a:p>
                    <a:p>
                      <a:endParaRPr lang="fr-FR" sz="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800" b="1" kern="1200" baseline="0" dirty="0" smtClean="0">
                          <a:solidFill>
                            <a:schemeClr val="lt1"/>
                          </a:solidFill>
                          <a:latin typeface="+mn-lt"/>
                          <a:ea typeface="+mn-ea"/>
                          <a:cs typeface="+mn-cs"/>
                        </a:rPr>
                        <a:t>Augmentation</a:t>
                      </a:r>
                    </a:p>
                    <a:p>
                      <a:endParaRPr lang="fr-FR" sz="800" dirty="0"/>
                    </a:p>
                  </a:txBody>
                  <a:tcPr/>
                </a:tc>
                <a:tc>
                  <a:txBody>
                    <a:bodyPr/>
                    <a:lstStyle/>
                    <a:p>
                      <a:r>
                        <a:rPr lang="fr-FR" sz="800" b="1" kern="1200" baseline="0" dirty="0" smtClean="0">
                          <a:solidFill>
                            <a:schemeClr val="lt1"/>
                          </a:solidFill>
                          <a:latin typeface="+mn-lt"/>
                          <a:ea typeface="+mn-ea"/>
                          <a:cs typeface="+mn-cs"/>
                        </a:rPr>
                        <a:t>Augmentation</a:t>
                      </a:r>
                    </a:p>
                    <a:p>
                      <a:r>
                        <a:rPr lang="fr-FR" sz="800" b="1" kern="1200" baseline="0" dirty="0" smtClean="0">
                          <a:solidFill>
                            <a:schemeClr val="lt1"/>
                          </a:solidFill>
                          <a:latin typeface="+mn-lt"/>
                          <a:ea typeface="+mn-ea"/>
                          <a:cs typeface="+mn-cs"/>
                        </a:rPr>
                        <a:t>cumulée</a:t>
                      </a:r>
                      <a:endParaRPr lang="fr-FR" sz="800" dirty="0" smtClean="0"/>
                    </a:p>
                    <a:p>
                      <a:endParaRPr lang="fr-FR" sz="800" dirty="0"/>
                    </a:p>
                  </a:txBody>
                  <a:tcPr/>
                </a:tc>
              </a:tr>
              <a:tr h="486054">
                <a:tc>
                  <a:txBody>
                    <a:bodyPr/>
                    <a:lstStyle/>
                    <a:p>
                      <a:r>
                        <a:rPr lang="fr-FR" sz="800" kern="1200" baseline="0" dirty="0" smtClean="0">
                          <a:solidFill>
                            <a:schemeClr val="dk1"/>
                          </a:solidFill>
                          <a:latin typeface="+mn-lt"/>
                          <a:ea typeface="+mn-ea"/>
                          <a:cs typeface="+mn-cs"/>
                        </a:rPr>
                        <a:t>Sept 2010 /</a:t>
                      </a:r>
                    </a:p>
                    <a:p>
                      <a:r>
                        <a:rPr lang="fr-FR" sz="800" kern="1200" baseline="0" dirty="0" smtClean="0">
                          <a:solidFill>
                            <a:schemeClr val="dk1"/>
                          </a:solidFill>
                          <a:latin typeface="+mn-lt"/>
                          <a:ea typeface="+mn-ea"/>
                          <a:cs typeface="+mn-cs"/>
                        </a:rPr>
                        <a:t>Fév. 2011</a:t>
                      </a:r>
                      <a:endParaRPr lang="fr-FR" sz="800" dirty="0"/>
                    </a:p>
                  </a:txBody>
                  <a:tcPr anchor="ctr"/>
                </a:tc>
                <a:tc>
                  <a:txBody>
                    <a:bodyPr/>
                    <a:lstStyle/>
                    <a:p>
                      <a:pPr algn="ctr"/>
                      <a:r>
                        <a:rPr lang="fr-FR" sz="800" kern="1200" baseline="0" dirty="0" smtClean="0">
                          <a:solidFill>
                            <a:schemeClr val="dk1"/>
                          </a:solidFill>
                          <a:latin typeface="+mn-lt"/>
                          <a:ea typeface="+mn-ea"/>
                          <a:cs typeface="+mn-cs"/>
                        </a:rPr>
                        <a:t>1045</a:t>
                      </a:r>
                      <a:endParaRPr lang="fr-FR" sz="800" dirty="0"/>
                    </a:p>
                  </a:txBody>
                  <a:tcPr anchor="ctr"/>
                </a:tc>
                <a:tc>
                  <a:txBody>
                    <a:bodyPr/>
                    <a:lstStyle/>
                    <a:p>
                      <a:pPr algn="ctr"/>
                      <a:r>
                        <a:rPr lang="fr-FR" sz="800" kern="1200" baseline="0" dirty="0" smtClean="0">
                          <a:solidFill>
                            <a:schemeClr val="dk1"/>
                          </a:solidFill>
                          <a:latin typeface="+mn-lt"/>
                          <a:ea typeface="+mn-ea"/>
                          <a:cs typeface="+mn-cs"/>
                        </a:rPr>
                        <a:t>4,5%</a:t>
                      </a:r>
                      <a:endParaRPr lang="fr-FR" sz="800" dirty="0"/>
                    </a:p>
                  </a:txBody>
                  <a:tcPr anchor="ctr"/>
                </a:tc>
                <a:tc>
                  <a:txBody>
                    <a:bodyPr/>
                    <a:lstStyle/>
                    <a:p>
                      <a:pPr algn="ctr"/>
                      <a:r>
                        <a:rPr lang="fr-FR" sz="800" kern="1200" baseline="0" dirty="0" smtClean="0">
                          <a:solidFill>
                            <a:schemeClr val="dk1"/>
                          </a:solidFill>
                          <a:latin typeface="+mn-lt"/>
                          <a:ea typeface="+mn-ea"/>
                          <a:cs typeface="+mn-cs"/>
                        </a:rPr>
                        <a:t>4,5%</a:t>
                      </a:r>
                      <a:endParaRPr lang="fr-FR" sz="800" dirty="0"/>
                    </a:p>
                  </a:txBody>
                  <a:tcPr anchor="ctr"/>
                </a:tc>
              </a:tr>
              <a:tr h="486054">
                <a:tc>
                  <a:txBody>
                    <a:bodyPr/>
                    <a:lstStyle/>
                    <a:p>
                      <a:r>
                        <a:rPr lang="fr-FR" sz="800" kern="1200" baseline="0" dirty="0" smtClean="0">
                          <a:solidFill>
                            <a:schemeClr val="dk1"/>
                          </a:solidFill>
                          <a:latin typeface="+mn-lt"/>
                          <a:ea typeface="+mn-ea"/>
                          <a:cs typeface="+mn-cs"/>
                        </a:rPr>
                        <a:t>Mars 2011 / août 2011</a:t>
                      </a:r>
                      <a:endParaRPr lang="fr-FR" sz="800" dirty="0"/>
                    </a:p>
                  </a:txBody>
                  <a:tcPr anchor="ctr"/>
                </a:tc>
                <a:tc>
                  <a:txBody>
                    <a:bodyPr/>
                    <a:lstStyle/>
                    <a:p>
                      <a:pPr algn="ctr"/>
                      <a:r>
                        <a:rPr lang="fr-FR" sz="800" kern="1200" baseline="0" dirty="0" smtClean="0">
                          <a:solidFill>
                            <a:schemeClr val="dk1"/>
                          </a:solidFill>
                          <a:latin typeface="+mn-lt"/>
                          <a:ea typeface="+mn-ea"/>
                          <a:cs typeface="+mn-cs"/>
                        </a:rPr>
                        <a:t>1045 + 25 = 1070</a:t>
                      </a:r>
                      <a:endParaRPr lang="fr-FR" sz="800" dirty="0"/>
                    </a:p>
                  </a:txBody>
                  <a:tcPr anchor="ctr"/>
                </a:tc>
                <a:tc>
                  <a:txBody>
                    <a:bodyPr/>
                    <a:lstStyle/>
                    <a:p>
                      <a:pPr algn="ctr"/>
                      <a:r>
                        <a:rPr lang="fr-FR" sz="800" kern="1200" baseline="0" dirty="0" smtClean="0">
                          <a:solidFill>
                            <a:schemeClr val="dk1"/>
                          </a:solidFill>
                          <a:latin typeface="+mn-lt"/>
                          <a:ea typeface="+mn-ea"/>
                          <a:cs typeface="+mn-cs"/>
                        </a:rPr>
                        <a:t>2,5%</a:t>
                      </a:r>
                      <a:endParaRPr lang="fr-FR" sz="800" dirty="0"/>
                    </a:p>
                  </a:txBody>
                  <a:tcPr anchor="ctr"/>
                </a:tc>
                <a:tc>
                  <a:txBody>
                    <a:bodyPr/>
                    <a:lstStyle/>
                    <a:p>
                      <a:pPr algn="ctr"/>
                      <a:r>
                        <a:rPr lang="fr-FR" sz="800" kern="1200" baseline="0" dirty="0" smtClean="0">
                          <a:solidFill>
                            <a:schemeClr val="dk1"/>
                          </a:solidFill>
                          <a:latin typeface="+mn-lt"/>
                          <a:ea typeface="+mn-ea"/>
                          <a:cs typeface="+mn-cs"/>
                        </a:rPr>
                        <a:t>7%</a:t>
                      </a:r>
                      <a:endParaRPr lang="fr-FR" sz="800" dirty="0"/>
                    </a:p>
                  </a:txBody>
                  <a:tcPr anchor="ctr"/>
                </a:tc>
              </a:tr>
              <a:tr h="486054">
                <a:tc>
                  <a:txBody>
                    <a:bodyPr/>
                    <a:lstStyle/>
                    <a:p>
                      <a:r>
                        <a:rPr lang="fr-FR" sz="800" kern="1200" baseline="0" dirty="0" smtClean="0">
                          <a:solidFill>
                            <a:schemeClr val="dk1"/>
                          </a:solidFill>
                          <a:latin typeface="+mn-lt"/>
                          <a:ea typeface="+mn-ea"/>
                          <a:cs typeface="+mn-cs"/>
                        </a:rPr>
                        <a:t>à partir de sept 2011</a:t>
                      </a:r>
                      <a:endParaRPr lang="fr-FR" sz="800" dirty="0"/>
                    </a:p>
                  </a:txBody>
                  <a:tcPr anchor="ctr"/>
                </a:tc>
                <a:tc>
                  <a:txBody>
                    <a:bodyPr/>
                    <a:lstStyle/>
                    <a:p>
                      <a:pPr algn="ctr"/>
                      <a:r>
                        <a:rPr lang="fr-FR" sz="800" kern="1200" baseline="0" dirty="0" smtClean="0">
                          <a:solidFill>
                            <a:schemeClr val="dk1"/>
                          </a:solidFill>
                          <a:latin typeface="+mn-lt"/>
                          <a:ea typeface="+mn-ea"/>
                          <a:cs typeface="+mn-cs"/>
                        </a:rPr>
                        <a:t>1070 + 30 = 1100 </a:t>
                      </a:r>
                      <a:endParaRPr lang="fr-FR" sz="800" dirty="0"/>
                    </a:p>
                  </a:txBody>
                  <a:tcPr anchor="ctr"/>
                </a:tc>
                <a:tc>
                  <a:txBody>
                    <a:bodyPr/>
                    <a:lstStyle/>
                    <a:p>
                      <a:pPr algn="ctr"/>
                      <a:r>
                        <a:rPr lang="fr-FR" sz="800" kern="1200" baseline="0" dirty="0" smtClean="0">
                          <a:solidFill>
                            <a:schemeClr val="dk1"/>
                          </a:solidFill>
                          <a:latin typeface="+mn-lt"/>
                          <a:ea typeface="+mn-ea"/>
                          <a:cs typeface="+mn-cs"/>
                        </a:rPr>
                        <a:t>3%</a:t>
                      </a:r>
                      <a:endParaRPr lang="fr-FR" sz="800" dirty="0"/>
                    </a:p>
                  </a:txBody>
                  <a:tcPr anchor="ctr"/>
                </a:tc>
                <a:tc>
                  <a:txBody>
                    <a:bodyPr/>
                    <a:lstStyle/>
                    <a:p>
                      <a:pPr algn="ctr"/>
                      <a:r>
                        <a:rPr lang="fr-FR" sz="800" kern="1200" baseline="0" dirty="0" smtClean="0">
                          <a:solidFill>
                            <a:schemeClr val="dk1"/>
                          </a:solidFill>
                          <a:latin typeface="+mn-lt"/>
                          <a:ea typeface="+mn-ea"/>
                          <a:cs typeface="+mn-cs"/>
                        </a:rPr>
                        <a:t>10%</a:t>
                      </a:r>
                      <a:endParaRPr lang="fr-FR" sz="800" dirty="0"/>
                    </a:p>
                  </a:txBody>
                  <a:tcPr anchor="ct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Espace réservé du numéro de diapositive 5"/>
          <p:cNvSpPr>
            <a:spLocks noGrp="1"/>
          </p:cNvSpPr>
          <p:nvPr>
            <p:ph type="sldNum" sz="quarter" idx="12"/>
          </p:nvPr>
        </p:nvSpPr>
        <p:spPr/>
        <p:txBody>
          <a:bodyPr/>
          <a:lstStyle/>
          <a:p>
            <a:pPr>
              <a:defRPr/>
            </a:pPr>
            <a:fld id="{ACC1C7A4-E2EB-4083-B11A-D7CDABD4D8FC}" type="slidenum">
              <a:rPr lang="fr-FR" smtClean="0"/>
              <a:pPr>
                <a:defRPr/>
              </a:pPr>
              <a:t>36</a:t>
            </a:fld>
            <a:endParaRPr lang="fr-FR" smtClean="0"/>
          </a:p>
        </p:txBody>
      </p:sp>
      <p:sp>
        <p:nvSpPr>
          <p:cNvPr id="104450" name="Rectangle 3"/>
          <p:cNvSpPr>
            <a:spLocks noGrp="1" noChangeArrowheads="1"/>
          </p:cNvSpPr>
          <p:nvPr>
            <p:ph type="body" idx="1"/>
          </p:nvPr>
        </p:nvSpPr>
        <p:spPr/>
        <p:txBody>
          <a:bodyPr anchor="ctr" anchorCtr="1"/>
          <a:lstStyle/>
          <a:p>
            <a:pPr algn="ctr" eaLnBrk="1" hangingPunct="1">
              <a:buFont typeface="Wingdings" pitchFamily="2" charset="2"/>
              <a:buNone/>
            </a:pPr>
            <a:r>
              <a:rPr lang="fr-FR" sz="6000" b="1" smtClean="0"/>
              <a:t>ANNEXES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Espace réservé du contenu 2"/>
          <p:cNvSpPr>
            <a:spLocks noGrp="1"/>
          </p:cNvSpPr>
          <p:nvPr>
            <p:ph idx="1"/>
          </p:nvPr>
        </p:nvSpPr>
        <p:spPr/>
        <p:txBody>
          <a:bodyPr/>
          <a:lstStyle/>
          <a:p>
            <a:pPr marL="0" lvl="2" indent="0" algn="just">
              <a:spcBef>
                <a:spcPct val="0"/>
              </a:spcBef>
              <a:buFont typeface="Wingdings" pitchFamily="2" charset="2"/>
              <a:buNone/>
            </a:pPr>
            <a:r>
              <a:rPr lang="fr-FR" sz="1200" b="1" smtClean="0"/>
              <a:t>Les partenaires sociaux ont choisi d’abandonner le vocabulaire ancien (disparition des termes catégories, niveau, échelon…) au profit d’un nouveau vocabulaire adapté à la philosophie de ces nouvelles classifications.</a:t>
            </a:r>
          </a:p>
          <a:p>
            <a:pPr algn="just">
              <a:spcBef>
                <a:spcPct val="0"/>
              </a:spcBef>
            </a:pPr>
            <a:endParaRPr lang="fr-FR" sz="1400" b="1" smtClean="0"/>
          </a:p>
          <a:p>
            <a:pPr algn="just">
              <a:spcBef>
                <a:spcPts val="600"/>
              </a:spcBef>
            </a:pPr>
            <a:r>
              <a:rPr lang="fr-FR" sz="1400" b="1" smtClean="0"/>
              <a:t>Classification : </a:t>
            </a:r>
          </a:p>
          <a:p>
            <a:pPr algn="just">
              <a:spcBef>
                <a:spcPts val="600"/>
              </a:spcBef>
              <a:buFont typeface="Wingdings" pitchFamily="2" charset="2"/>
              <a:buNone/>
            </a:pPr>
            <a:r>
              <a:rPr lang="fr-FR" sz="1400" b="1" smtClean="0"/>
              <a:t>	</a:t>
            </a:r>
            <a:r>
              <a:rPr lang="fr-FR" sz="1200" smtClean="0"/>
              <a:t>grille ou tableau permettant de positionner l’ensemble des fonctions d’un poste  selon un certain nombre de critères. </a:t>
            </a:r>
          </a:p>
          <a:p>
            <a:pPr algn="just">
              <a:spcBef>
                <a:spcPts val="600"/>
              </a:spcBef>
            </a:pPr>
            <a:r>
              <a:rPr lang="fr-FR" sz="1400" b="1" smtClean="0"/>
              <a:t>Coefficient global : </a:t>
            </a:r>
          </a:p>
          <a:p>
            <a:pPr algn="just">
              <a:spcBef>
                <a:spcPts val="600"/>
              </a:spcBef>
              <a:buFont typeface="Wingdings" pitchFamily="2" charset="2"/>
              <a:buNone/>
            </a:pPr>
            <a:r>
              <a:rPr lang="fr-FR" sz="1400" b="1" smtClean="0"/>
              <a:t>	</a:t>
            </a:r>
            <a:r>
              <a:rPr lang="fr-FR" sz="1200" smtClean="0"/>
              <a:t>nombre de points résultant de l’addition du nombre de points liés au poste de travail et de points liés à la personne qui multiplié, par le point PSAEE, donnera la rémunération minimale annuelle.</a:t>
            </a:r>
            <a:r>
              <a:rPr lang="fr-FR" sz="1400" smtClean="0"/>
              <a:t>  </a:t>
            </a:r>
          </a:p>
          <a:p>
            <a:pPr algn="just">
              <a:spcBef>
                <a:spcPts val="600"/>
              </a:spcBef>
            </a:pPr>
            <a:r>
              <a:rPr lang="fr-FR" sz="1400" b="1" smtClean="0"/>
              <a:t>Compétences attendues : </a:t>
            </a:r>
          </a:p>
          <a:p>
            <a:pPr algn="just">
              <a:spcBef>
                <a:spcPts val="600"/>
              </a:spcBef>
              <a:buFont typeface="Wingdings" pitchFamily="2" charset="2"/>
              <a:buNone/>
            </a:pPr>
            <a:r>
              <a:rPr lang="fr-FR" sz="1400" b="1" smtClean="0"/>
              <a:t>	</a:t>
            </a:r>
            <a:r>
              <a:rPr lang="fr-FR" sz="1200" b="1" smtClean="0"/>
              <a:t>e</a:t>
            </a:r>
            <a:r>
              <a:rPr lang="fr-FR" sz="1200" smtClean="0"/>
              <a:t>nsemble des tâches et des responsabilités susceptibles d’être confiées à un salarié dans le cadre de son poste de travail et de sa strate de rattachement.</a:t>
            </a:r>
          </a:p>
          <a:p>
            <a:pPr algn="just">
              <a:spcBef>
                <a:spcPts val="600"/>
              </a:spcBef>
            </a:pPr>
            <a:r>
              <a:rPr lang="fr-FR" sz="1400" b="1" smtClean="0"/>
              <a:t>critères classant : </a:t>
            </a:r>
          </a:p>
          <a:p>
            <a:pPr algn="just">
              <a:spcBef>
                <a:spcPts val="600"/>
              </a:spcBef>
              <a:buFont typeface="Wingdings" pitchFamily="2" charset="2"/>
              <a:buNone/>
            </a:pPr>
            <a:r>
              <a:rPr lang="fr-FR" sz="1600" b="1" smtClean="0"/>
              <a:t>	</a:t>
            </a:r>
            <a:r>
              <a:rPr lang="fr-FR" sz="1200" smtClean="0"/>
              <a:t>éléments prédéterminés au nombre de 5 (technicité et/ou expertise, responsabilité, autonomie, communication, management) permettant d’identifier les compétences attendues pour le poste et d’attribuer un nombre de degrés. </a:t>
            </a:r>
          </a:p>
          <a:p>
            <a:pPr algn="just">
              <a:spcBef>
                <a:spcPct val="0"/>
              </a:spcBef>
              <a:buFont typeface="Wingdings" pitchFamily="2" charset="2"/>
              <a:buNone/>
            </a:pPr>
            <a:endParaRPr lang="fr-FR" sz="1200" smtClean="0"/>
          </a:p>
          <a:p>
            <a:pPr algn="just">
              <a:spcBef>
                <a:spcPct val="0"/>
              </a:spcBef>
              <a:buFont typeface="Wingdings" pitchFamily="2" charset="2"/>
              <a:buNone/>
            </a:pPr>
            <a:endParaRPr lang="fr-FR" sz="1200" smtClean="0"/>
          </a:p>
          <a:p>
            <a:pPr algn="just">
              <a:spcBef>
                <a:spcPct val="0"/>
              </a:spcBef>
            </a:pPr>
            <a:endParaRPr lang="fr-FR" smtClean="0"/>
          </a:p>
          <a:p>
            <a:pPr algn="just">
              <a:spcBef>
                <a:spcPct val="0"/>
              </a:spcBef>
            </a:pPr>
            <a:endParaRPr lang="fr-FR" smtClean="0"/>
          </a:p>
          <a:p>
            <a:pPr algn="just">
              <a:spcBef>
                <a:spcPct val="0"/>
              </a:spcBef>
            </a:pPr>
            <a:endParaRPr lang="fr-FR" smtClean="0"/>
          </a:p>
        </p:txBody>
      </p:sp>
      <p:sp>
        <p:nvSpPr>
          <p:cNvPr id="16389" name="Espace réservé du numéro de diapositive 4"/>
          <p:cNvSpPr>
            <a:spLocks noGrp="1"/>
          </p:cNvSpPr>
          <p:nvPr>
            <p:ph type="sldNum" sz="quarter" idx="12"/>
          </p:nvPr>
        </p:nvSpPr>
        <p:spPr/>
        <p:txBody>
          <a:bodyPr/>
          <a:lstStyle/>
          <a:p>
            <a:pPr>
              <a:defRPr/>
            </a:pPr>
            <a:fld id="{FBCCF6D9-268F-41D5-B162-1391DD5E8EB8}" type="slidenum">
              <a:rPr lang="fr-FR" smtClean="0"/>
              <a:pPr>
                <a:defRPr/>
              </a:pPr>
              <a:t>37</a:t>
            </a:fld>
            <a:endParaRPr lang="fr-FR" smtClean="0"/>
          </a:p>
        </p:txBody>
      </p:sp>
      <p:sp>
        <p:nvSpPr>
          <p:cNvPr id="6" name="AutoShape 2"/>
          <p:cNvSpPr txBox="1">
            <a:spLocks noChangeArrowheads="1"/>
          </p:cNvSpPr>
          <p:nvPr/>
        </p:nvSpPr>
        <p:spPr bwMode="auto">
          <a:xfrm>
            <a:off x="914400" y="914400"/>
            <a:ext cx="7924800" cy="1143000"/>
          </a:xfrm>
          <a:prstGeom prst="roundRect">
            <a:avLst>
              <a:gd name="adj" fmla="val 21667"/>
            </a:avLst>
          </a:prstGeom>
          <a:noFill/>
          <a:ln w="9525">
            <a:noFill/>
            <a:round/>
            <a:headEnd/>
            <a:tailEnd/>
          </a:ln>
        </p:spPr>
        <p:txBody>
          <a:bodyPr anchor="ctr"/>
          <a:lstStyle/>
          <a:p>
            <a:pPr eaLnBrk="0" hangingPunct="0">
              <a:lnSpc>
                <a:spcPct val="90000"/>
              </a:lnSpc>
              <a:defRPr/>
            </a:pPr>
            <a:r>
              <a:rPr lang="fr-FR" sz="2800" b="1" kern="0">
                <a:solidFill>
                  <a:schemeClr val="tx2"/>
                </a:solidFill>
                <a:latin typeface="+mj-lt"/>
                <a:ea typeface="+mj-ea"/>
                <a:cs typeface="+mj-cs"/>
              </a:rPr>
              <a:t>Annexe 1 Glossaire</a:t>
            </a:r>
            <a:endParaRPr lang="fr-FR" sz="2800" b="1" kern="0"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Espace réservé du contenu 2"/>
          <p:cNvSpPr>
            <a:spLocks noGrp="1"/>
          </p:cNvSpPr>
          <p:nvPr>
            <p:ph idx="1"/>
          </p:nvPr>
        </p:nvSpPr>
        <p:spPr/>
        <p:txBody>
          <a:bodyPr/>
          <a:lstStyle/>
          <a:p>
            <a:pPr algn="just">
              <a:spcBef>
                <a:spcPct val="0"/>
              </a:spcBef>
            </a:pPr>
            <a:endParaRPr lang="fr-FR" sz="1400" b="1" smtClean="0"/>
          </a:p>
          <a:p>
            <a:pPr algn="just">
              <a:spcBef>
                <a:spcPts val="600"/>
              </a:spcBef>
            </a:pPr>
            <a:r>
              <a:rPr lang="fr-FR" sz="1600" b="1" smtClean="0"/>
              <a:t>Degré</a:t>
            </a:r>
            <a:r>
              <a:rPr lang="fr-FR" sz="1400" b="1" smtClean="0"/>
              <a:t> : </a:t>
            </a:r>
          </a:p>
          <a:p>
            <a:pPr algn="just">
              <a:spcBef>
                <a:spcPts val="600"/>
              </a:spcBef>
              <a:buFont typeface="Wingdings" pitchFamily="2" charset="2"/>
              <a:buNone/>
            </a:pPr>
            <a:r>
              <a:rPr lang="fr-FR" sz="1200" smtClean="0"/>
              <a:t>	élément permettant d’affiner l’appréciation des attentes qualitatives liées à un poste au sein d’un critère classant.</a:t>
            </a:r>
            <a:r>
              <a:rPr lang="fr-FR" sz="1200" b="1" smtClean="0"/>
              <a:t> </a:t>
            </a:r>
            <a:r>
              <a:rPr lang="fr-FR" sz="1200" smtClean="0"/>
              <a:t>Elément entrant dans la détermination du nombre de points liés au poste de travail</a:t>
            </a:r>
          </a:p>
          <a:p>
            <a:pPr algn="just">
              <a:spcBef>
                <a:spcPts val="600"/>
              </a:spcBef>
            </a:pPr>
            <a:r>
              <a:rPr lang="fr-FR" sz="1600" b="1" smtClean="0"/>
              <a:t>Fiche de poste :</a:t>
            </a:r>
          </a:p>
          <a:p>
            <a:pPr>
              <a:lnSpc>
                <a:spcPct val="80000"/>
              </a:lnSpc>
              <a:spcBef>
                <a:spcPts val="600"/>
              </a:spcBef>
              <a:buFont typeface="Wingdings" pitchFamily="2" charset="2"/>
              <a:buNone/>
            </a:pPr>
            <a:r>
              <a:rPr lang="fr-FR" sz="1400" b="1" smtClean="0"/>
              <a:t>	</a:t>
            </a:r>
            <a:r>
              <a:rPr lang="fr-FR" sz="1200" smtClean="0"/>
              <a:t>La fiche de poste définit le poste . Elle précise les fonctions exercées (activités, tâches…), le positionnement hiérarchique  et fonctionnel dans l’organigramme, les critères spécifiques au poste</a:t>
            </a:r>
            <a:endParaRPr lang="fr-FR" sz="1200" b="1" smtClean="0"/>
          </a:p>
          <a:p>
            <a:pPr algn="just">
              <a:spcBef>
                <a:spcPts val="600"/>
              </a:spcBef>
            </a:pPr>
            <a:r>
              <a:rPr lang="fr-FR" sz="1600" b="1" smtClean="0"/>
              <a:t>Fonction</a:t>
            </a:r>
            <a:r>
              <a:rPr lang="fr-FR" sz="1400" b="1" smtClean="0"/>
              <a:t> : </a:t>
            </a:r>
          </a:p>
          <a:p>
            <a:pPr algn="just">
              <a:spcBef>
                <a:spcPts val="600"/>
              </a:spcBef>
              <a:buFont typeface="Wingdings" pitchFamily="2" charset="2"/>
              <a:buNone/>
            </a:pPr>
            <a:r>
              <a:rPr lang="fr-FR" sz="1400" b="1" smtClean="0"/>
              <a:t>	</a:t>
            </a:r>
            <a:r>
              <a:rPr lang="fr-FR" sz="1200" smtClean="0"/>
              <a:t>regroupement d’activités qui  requiert des compétences  adaptées</a:t>
            </a:r>
            <a:endParaRPr lang="fr-FR" sz="1200" b="1" smtClean="0"/>
          </a:p>
          <a:p>
            <a:pPr algn="just">
              <a:spcBef>
                <a:spcPts val="600"/>
              </a:spcBef>
            </a:pPr>
            <a:r>
              <a:rPr lang="fr-FR" sz="1600" b="1" smtClean="0"/>
              <a:t>Organigramme</a:t>
            </a:r>
            <a:r>
              <a:rPr lang="fr-FR" sz="1400" b="1" smtClean="0"/>
              <a:t> : </a:t>
            </a:r>
          </a:p>
          <a:p>
            <a:pPr algn="just">
              <a:spcBef>
                <a:spcPts val="600"/>
              </a:spcBef>
              <a:buFont typeface="Wingdings" pitchFamily="2" charset="2"/>
              <a:buNone/>
            </a:pPr>
            <a:r>
              <a:rPr lang="fr-FR" sz="1400" b="1" smtClean="0"/>
              <a:t>	</a:t>
            </a:r>
            <a:r>
              <a:rPr lang="fr-FR" sz="1200" smtClean="0"/>
              <a:t>représentation schématique des liens fonctionnels, organisationnels et/ou hiérarchiques permettant de visualiser les postes de travail, la répartition des fonctions, des rôles et de l’autorité au sein de l’établissement.</a:t>
            </a:r>
          </a:p>
          <a:p>
            <a:pPr algn="just">
              <a:spcBef>
                <a:spcPct val="0"/>
              </a:spcBef>
              <a:buFont typeface="Wingdings" pitchFamily="2" charset="2"/>
              <a:buNone/>
            </a:pPr>
            <a:endParaRPr lang="fr-FR" sz="1200" smtClean="0"/>
          </a:p>
        </p:txBody>
      </p:sp>
      <p:sp>
        <p:nvSpPr>
          <p:cNvPr id="4" name="Espace réservé du numéro de diapositive 3"/>
          <p:cNvSpPr>
            <a:spLocks noGrp="1"/>
          </p:cNvSpPr>
          <p:nvPr>
            <p:ph type="sldNum" sz="quarter" idx="12"/>
          </p:nvPr>
        </p:nvSpPr>
        <p:spPr/>
        <p:txBody>
          <a:bodyPr/>
          <a:lstStyle/>
          <a:p>
            <a:pPr>
              <a:defRPr/>
            </a:pPr>
            <a:fld id="{FCB4573F-551F-4372-8423-690F59D0DE3A}" type="slidenum">
              <a:rPr lang="fr-FR" smtClean="0"/>
              <a:pPr>
                <a:defRPr/>
              </a:pPr>
              <a:t>38</a:t>
            </a:fld>
            <a:endParaRPr lang="fr-FR"/>
          </a:p>
        </p:txBody>
      </p:sp>
      <p:sp>
        <p:nvSpPr>
          <p:cNvPr id="108547" name="AutoShape 2"/>
          <p:cNvSpPr>
            <a:spLocks noGrp="1" noChangeArrowheads="1"/>
          </p:cNvSpPr>
          <p:nvPr>
            <p:ph type="title"/>
          </p:nvPr>
        </p:nvSpPr>
        <p:spPr/>
        <p:txBody>
          <a:bodyPr anchor="ctr"/>
          <a:lstStyle/>
          <a:p>
            <a:r>
              <a:rPr lang="fr-FR" sz="2800" smtClean="0"/>
              <a:t>Annexe 1 Glossaire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Espace réservé du contenu 2"/>
          <p:cNvSpPr>
            <a:spLocks noGrp="1"/>
          </p:cNvSpPr>
          <p:nvPr>
            <p:ph idx="1"/>
          </p:nvPr>
        </p:nvSpPr>
        <p:spPr/>
        <p:txBody>
          <a:bodyPr/>
          <a:lstStyle/>
          <a:p>
            <a:pPr algn="just">
              <a:spcBef>
                <a:spcPts val="600"/>
              </a:spcBef>
            </a:pPr>
            <a:endParaRPr lang="fr-FR" sz="1600" b="1" smtClean="0"/>
          </a:p>
          <a:p>
            <a:pPr algn="just">
              <a:spcBef>
                <a:spcPts val="600"/>
              </a:spcBef>
            </a:pPr>
            <a:r>
              <a:rPr lang="fr-FR" sz="1600" b="1" smtClean="0"/>
              <a:t>Plurifonctionnalité : </a:t>
            </a:r>
          </a:p>
          <a:p>
            <a:pPr algn="just">
              <a:spcBef>
                <a:spcPts val="600"/>
              </a:spcBef>
              <a:buFont typeface="Wingdings" pitchFamily="2" charset="2"/>
              <a:buNone/>
            </a:pPr>
            <a:r>
              <a:rPr lang="fr-FR" sz="1600" b="1" smtClean="0"/>
              <a:t>	</a:t>
            </a:r>
            <a:r>
              <a:rPr lang="fr-FR" sz="1200" smtClean="0"/>
              <a:t>dans le contexte de ces classifications, situation d’un poste comportant une ou plusieurs fonctions relevant de strate supérieure. A ce titre, elle est valorisée.</a:t>
            </a:r>
          </a:p>
          <a:p>
            <a:pPr algn="just">
              <a:spcBef>
                <a:spcPts val="600"/>
              </a:spcBef>
            </a:pPr>
            <a:r>
              <a:rPr lang="fr-FR" sz="1600" b="1" smtClean="0"/>
              <a:t>Poste de travail : </a:t>
            </a:r>
          </a:p>
          <a:p>
            <a:pPr algn="just">
              <a:spcBef>
                <a:spcPts val="600"/>
              </a:spcBef>
              <a:buFont typeface="Wingdings" pitchFamily="2" charset="2"/>
              <a:buNone/>
            </a:pPr>
            <a:r>
              <a:rPr lang="fr-FR" sz="1600" b="1" smtClean="0"/>
              <a:t>	</a:t>
            </a:r>
            <a:r>
              <a:rPr lang="fr-FR" sz="1200" smtClean="0"/>
              <a:t>unité élémentaire de l’organisation et de la division du travail au sein d’un établissement donné </a:t>
            </a:r>
          </a:p>
          <a:p>
            <a:pPr algn="just">
              <a:spcBef>
                <a:spcPts val="600"/>
              </a:spcBef>
            </a:pPr>
            <a:r>
              <a:rPr lang="fr-FR" sz="1600" b="1" smtClean="0"/>
              <a:t>Reclassification : </a:t>
            </a:r>
          </a:p>
          <a:p>
            <a:pPr algn="just">
              <a:spcBef>
                <a:spcPts val="600"/>
              </a:spcBef>
              <a:buFont typeface="Wingdings" pitchFamily="2" charset="2"/>
              <a:buNone/>
            </a:pPr>
            <a:r>
              <a:rPr lang="fr-FR" sz="1400" b="1" smtClean="0"/>
              <a:t>	</a:t>
            </a:r>
            <a:r>
              <a:rPr lang="fr-FR" sz="1200" smtClean="0"/>
              <a:t>repositionnement d’un salarié dans la nouvelle classification au terme d’un échange entre le salarié et le chef d’établissement ou son représentant.</a:t>
            </a:r>
          </a:p>
          <a:p>
            <a:pPr algn="just">
              <a:spcBef>
                <a:spcPts val="600"/>
              </a:spcBef>
            </a:pPr>
            <a:r>
              <a:rPr lang="fr-FR" sz="1600" b="1" smtClean="0"/>
              <a:t>Référentiel de fonctions: </a:t>
            </a:r>
          </a:p>
          <a:p>
            <a:pPr algn="just">
              <a:spcBef>
                <a:spcPts val="600"/>
              </a:spcBef>
              <a:buFont typeface="Wingdings" pitchFamily="2" charset="2"/>
              <a:buNone/>
            </a:pPr>
            <a:r>
              <a:rPr lang="fr-FR" sz="1400" b="1" smtClean="0"/>
              <a:t>	</a:t>
            </a:r>
            <a:r>
              <a:rPr lang="fr-FR" sz="1200" smtClean="0"/>
              <a:t>répertoire des fonctions les plus communément observées dans les établissements appliquant la convention collective des PSAEE permettant de les positionner dans l’une des quatre strates de la nouvelle grille de classification.</a:t>
            </a:r>
          </a:p>
          <a:p>
            <a:pPr algn="just">
              <a:spcBef>
                <a:spcPts val="600"/>
              </a:spcBef>
            </a:pPr>
            <a:r>
              <a:rPr lang="fr-FR" sz="1600" b="1" smtClean="0"/>
              <a:t>Strate de rattachement : </a:t>
            </a:r>
          </a:p>
          <a:p>
            <a:pPr algn="just">
              <a:spcBef>
                <a:spcPts val="600"/>
              </a:spcBef>
              <a:buFont typeface="Wingdings" pitchFamily="2" charset="2"/>
              <a:buNone/>
            </a:pPr>
            <a:r>
              <a:rPr lang="fr-FR" sz="1400" b="1" smtClean="0"/>
              <a:t>	</a:t>
            </a:r>
            <a:r>
              <a:rPr lang="fr-FR" sz="1200" smtClean="0"/>
              <a:t>niveau d’exigence du poste de travail en termes de compétences, qualification, expérience . </a:t>
            </a:r>
          </a:p>
          <a:p>
            <a:pPr>
              <a:spcBef>
                <a:spcPts val="600"/>
              </a:spcBef>
            </a:pPr>
            <a:endParaRPr lang="fr-FR" sz="1200" smtClean="0"/>
          </a:p>
        </p:txBody>
      </p:sp>
      <p:sp>
        <p:nvSpPr>
          <p:cNvPr id="4" name="Espace réservé du numéro de diapositive 3"/>
          <p:cNvSpPr>
            <a:spLocks noGrp="1"/>
          </p:cNvSpPr>
          <p:nvPr>
            <p:ph type="sldNum" sz="quarter" idx="12"/>
          </p:nvPr>
        </p:nvSpPr>
        <p:spPr/>
        <p:txBody>
          <a:bodyPr/>
          <a:lstStyle/>
          <a:p>
            <a:pPr>
              <a:defRPr/>
            </a:pPr>
            <a:fld id="{1C1714DF-14A4-47FD-9CD3-D646975A4BFD}" type="slidenum">
              <a:rPr lang="fr-FR" smtClean="0"/>
              <a:pPr>
                <a:defRPr/>
              </a:pPr>
              <a:t>39</a:t>
            </a:fld>
            <a:endParaRPr lang="fr-FR"/>
          </a:p>
        </p:txBody>
      </p:sp>
      <p:sp>
        <p:nvSpPr>
          <p:cNvPr id="110595" name="AutoShape 2"/>
          <p:cNvSpPr>
            <a:spLocks noGrp="1" noChangeArrowheads="1"/>
          </p:cNvSpPr>
          <p:nvPr>
            <p:ph type="title"/>
          </p:nvPr>
        </p:nvSpPr>
        <p:spPr/>
        <p:txBody>
          <a:bodyPr anchor="ctr"/>
          <a:lstStyle/>
          <a:p>
            <a:r>
              <a:rPr lang="fr-FR" sz="2800" smtClean="0"/>
              <a:t>Annexe 1 Glossaire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362200"/>
            <a:ext cx="8126413" cy="3724275"/>
          </a:xfrm>
        </p:spPr>
        <p:txBody>
          <a:bodyPr/>
          <a:lstStyle/>
          <a:p>
            <a:pPr marL="609600" indent="-609600" eaLnBrk="1" hangingPunct="1">
              <a:lnSpc>
                <a:spcPct val="150000"/>
              </a:lnSpc>
              <a:spcBef>
                <a:spcPct val="0"/>
              </a:spcBef>
              <a:buFont typeface="Wingdings" pitchFamily="2" charset="2"/>
              <a:buNone/>
              <a:defRPr/>
            </a:pPr>
            <a:r>
              <a:rPr lang="fr-FR" sz="1600" b="1" dirty="0" smtClean="0">
                <a:solidFill>
                  <a:schemeClr val="accent2">
                    <a:lumMod val="50000"/>
                  </a:schemeClr>
                </a:solidFill>
              </a:rPr>
              <a:t>La rémunération</a:t>
            </a:r>
          </a:p>
          <a:p>
            <a:pPr marL="609600" indent="-609600" eaLnBrk="1" hangingPunct="1">
              <a:lnSpc>
                <a:spcPct val="150000"/>
              </a:lnSpc>
              <a:spcBef>
                <a:spcPct val="0"/>
              </a:spcBef>
              <a:buFontTx/>
              <a:buAutoNum type="arabicPeriod" startAt="6"/>
              <a:defRPr/>
            </a:pPr>
            <a:r>
              <a:rPr lang="fr-FR" sz="1400" b="1" dirty="0" smtClean="0">
                <a:solidFill>
                  <a:srgbClr val="3333CC"/>
                </a:solidFill>
              </a:rPr>
              <a:t>Les principes de calcul de la rémunération</a:t>
            </a:r>
          </a:p>
          <a:p>
            <a:pPr marL="609600" indent="-609600" eaLnBrk="1" hangingPunct="1">
              <a:lnSpc>
                <a:spcPct val="150000"/>
              </a:lnSpc>
              <a:spcBef>
                <a:spcPct val="0"/>
              </a:spcBef>
              <a:buFontTx/>
              <a:buAutoNum type="arabicPeriod" startAt="6"/>
              <a:defRPr/>
            </a:pPr>
            <a:r>
              <a:rPr lang="fr-FR" sz="1400" b="1" dirty="0" smtClean="0">
                <a:solidFill>
                  <a:srgbClr val="3333CC"/>
                </a:solidFill>
              </a:rPr>
              <a:t>Rappel sur la valeur du point PSAEE</a:t>
            </a:r>
          </a:p>
          <a:p>
            <a:pPr marL="609600" indent="-609600" eaLnBrk="1" hangingPunct="1">
              <a:lnSpc>
                <a:spcPct val="150000"/>
              </a:lnSpc>
              <a:spcBef>
                <a:spcPct val="0"/>
              </a:spcBef>
              <a:buFontTx/>
              <a:buAutoNum type="arabicPeriod" startAt="6"/>
              <a:defRPr/>
            </a:pPr>
            <a:r>
              <a:rPr lang="fr-FR" sz="1400" b="1" dirty="0" smtClean="0">
                <a:solidFill>
                  <a:srgbClr val="3333CC"/>
                </a:solidFill>
              </a:rPr>
              <a:t>La détermination du nombre de points liés au poste de travail</a:t>
            </a:r>
          </a:p>
          <a:p>
            <a:pPr marL="609600" indent="-609600" eaLnBrk="1" hangingPunct="1">
              <a:lnSpc>
                <a:spcPct val="150000"/>
              </a:lnSpc>
              <a:spcBef>
                <a:spcPct val="0"/>
              </a:spcBef>
              <a:buFontTx/>
              <a:buAutoNum type="arabicPeriod" startAt="6"/>
              <a:defRPr/>
            </a:pPr>
            <a:r>
              <a:rPr lang="fr-FR" sz="1400" b="1" dirty="0" smtClean="0">
                <a:solidFill>
                  <a:srgbClr val="3333CC"/>
                </a:solidFill>
              </a:rPr>
              <a:t>La valorisation de la plurifonctionnalité</a:t>
            </a:r>
          </a:p>
          <a:p>
            <a:pPr marL="609600" indent="-609600" eaLnBrk="1" hangingPunct="1">
              <a:lnSpc>
                <a:spcPct val="150000"/>
              </a:lnSpc>
              <a:spcBef>
                <a:spcPct val="0"/>
              </a:spcBef>
              <a:buFontTx/>
              <a:buAutoNum type="arabicPeriod" startAt="6"/>
              <a:defRPr/>
            </a:pPr>
            <a:r>
              <a:rPr lang="fr-FR" sz="1400" b="1" dirty="0" smtClean="0">
                <a:solidFill>
                  <a:srgbClr val="3333CC"/>
                </a:solidFill>
              </a:rPr>
              <a:t>La prise en compte de l’ancienneté</a:t>
            </a:r>
          </a:p>
          <a:p>
            <a:pPr marL="609600" indent="-609600" eaLnBrk="1" hangingPunct="1">
              <a:lnSpc>
                <a:spcPct val="150000"/>
              </a:lnSpc>
              <a:spcBef>
                <a:spcPct val="0"/>
              </a:spcBef>
              <a:buFontTx/>
              <a:buAutoNum type="arabicPeriod" startAt="6"/>
              <a:defRPr/>
            </a:pPr>
            <a:r>
              <a:rPr lang="fr-FR" sz="1400" b="1" dirty="0" smtClean="0">
                <a:solidFill>
                  <a:srgbClr val="3333CC"/>
                </a:solidFill>
              </a:rPr>
              <a:t>La valorisation de la formation professionnelle</a:t>
            </a:r>
          </a:p>
          <a:p>
            <a:pPr marL="609600" indent="-609600" eaLnBrk="1" hangingPunct="1">
              <a:lnSpc>
                <a:spcPct val="150000"/>
              </a:lnSpc>
              <a:spcBef>
                <a:spcPct val="0"/>
              </a:spcBef>
              <a:buFontTx/>
              <a:buAutoNum type="arabicPeriod" startAt="6"/>
              <a:defRPr/>
            </a:pPr>
            <a:r>
              <a:rPr lang="fr-FR" sz="1400" b="1" dirty="0" smtClean="0">
                <a:solidFill>
                  <a:srgbClr val="3333CC"/>
                </a:solidFill>
              </a:rPr>
              <a:t>La régularisation progressive de la rémunération</a:t>
            </a:r>
          </a:p>
          <a:p>
            <a:pPr marL="609600" indent="-609600" eaLnBrk="1" hangingPunct="1">
              <a:lnSpc>
                <a:spcPct val="150000"/>
              </a:lnSpc>
              <a:spcBef>
                <a:spcPct val="0"/>
              </a:spcBef>
              <a:buFont typeface="Wingdings" pitchFamily="2" charset="2"/>
              <a:buNone/>
              <a:defRPr/>
            </a:pPr>
            <a:endParaRPr lang="fr-FR" sz="1400" b="1" dirty="0" smtClean="0">
              <a:solidFill>
                <a:srgbClr val="3333CC"/>
              </a:solidFill>
            </a:endParaRPr>
          </a:p>
          <a:p>
            <a:pPr marL="609600" indent="-609600" eaLnBrk="1" hangingPunct="1">
              <a:lnSpc>
                <a:spcPct val="150000"/>
              </a:lnSpc>
              <a:spcBef>
                <a:spcPct val="0"/>
              </a:spcBef>
              <a:buFont typeface="Wingdings" pitchFamily="2" charset="2"/>
              <a:buNone/>
              <a:defRPr/>
            </a:pPr>
            <a:r>
              <a:rPr lang="fr-FR" sz="1600" b="1" dirty="0" smtClean="0">
                <a:solidFill>
                  <a:schemeClr val="accent2">
                    <a:lumMod val="50000"/>
                  </a:schemeClr>
                </a:solidFill>
              </a:rPr>
              <a:t>Annexes</a:t>
            </a:r>
            <a:r>
              <a:rPr lang="fr-FR" sz="1400" b="1" dirty="0" smtClean="0">
                <a:solidFill>
                  <a:schemeClr val="accent2">
                    <a:lumMod val="50000"/>
                  </a:schemeClr>
                </a:solidFill>
              </a:rPr>
              <a:t>	</a:t>
            </a:r>
          </a:p>
          <a:p>
            <a:pPr marL="714375" indent="-609600" eaLnBrk="1" hangingPunct="1">
              <a:lnSpc>
                <a:spcPct val="150000"/>
              </a:lnSpc>
              <a:spcBef>
                <a:spcPct val="0"/>
              </a:spcBef>
              <a:buFont typeface="Wingdings" pitchFamily="2" charset="2"/>
              <a:buNone/>
              <a:defRPr/>
            </a:pPr>
            <a:r>
              <a:rPr lang="fr-FR" sz="1200" dirty="0" smtClean="0">
                <a:solidFill>
                  <a:srgbClr val="3333CC"/>
                </a:solidFill>
              </a:rPr>
              <a:t>Annexe 1:    Glossaire			Annexe 4 : Détermination de la catégorie professionnelle</a:t>
            </a:r>
          </a:p>
          <a:p>
            <a:pPr marL="714375" indent="-609600" eaLnBrk="1" hangingPunct="1">
              <a:lnSpc>
                <a:spcPct val="150000"/>
              </a:lnSpc>
              <a:spcBef>
                <a:spcPct val="0"/>
              </a:spcBef>
              <a:buFont typeface="Wingdings" pitchFamily="2" charset="2"/>
              <a:buNone/>
              <a:defRPr/>
            </a:pPr>
            <a:r>
              <a:rPr lang="fr-FR" sz="1200" dirty="0" smtClean="0">
                <a:solidFill>
                  <a:srgbClr val="3333CC"/>
                </a:solidFill>
              </a:rPr>
              <a:t>Annexe 2 :   Exemples de reclassification 	Annexe 5 : Commission d’aide et de suivi	</a:t>
            </a:r>
          </a:p>
          <a:p>
            <a:pPr marL="714375" indent="-609600" eaLnBrk="1" hangingPunct="1">
              <a:lnSpc>
                <a:spcPct val="150000"/>
              </a:lnSpc>
              <a:spcBef>
                <a:spcPct val="0"/>
              </a:spcBef>
              <a:buFont typeface="Wingdings" pitchFamily="2" charset="2"/>
              <a:buNone/>
              <a:defRPr/>
            </a:pPr>
            <a:r>
              <a:rPr lang="fr-FR" sz="1200" dirty="0" smtClean="0">
                <a:solidFill>
                  <a:srgbClr val="3333CC"/>
                </a:solidFill>
              </a:rPr>
              <a:t>Annexe 3 :   Modèle de fiche de poste	</a:t>
            </a:r>
            <a:endParaRPr lang="fr-FR" sz="1400" dirty="0"/>
          </a:p>
        </p:txBody>
      </p:sp>
      <p:sp>
        <p:nvSpPr>
          <p:cNvPr id="4" name="Espace réservé du numéro de diapositive 3"/>
          <p:cNvSpPr>
            <a:spLocks noGrp="1"/>
          </p:cNvSpPr>
          <p:nvPr>
            <p:ph type="sldNum" sz="quarter" idx="12"/>
          </p:nvPr>
        </p:nvSpPr>
        <p:spPr/>
        <p:txBody>
          <a:bodyPr/>
          <a:lstStyle/>
          <a:p>
            <a:pPr>
              <a:defRPr/>
            </a:pPr>
            <a:fld id="{C67B2ABB-3D0C-4786-8BD9-C33C4112BC86}" type="slidenum">
              <a:rPr lang="fr-FR" smtClean="0"/>
              <a:pPr>
                <a:defRPr/>
              </a:pPr>
              <a:t>4</a:t>
            </a:fld>
            <a:endParaRPr lang="fr-FR"/>
          </a:p>
        </p:txBody>
      </p:sp>
      <p:sp>
        <p:nvSpPr>
          <p:cNvPr id="37891" name="AutoShape 2"/>
          <p:cNvSpPr>
            <a:spLocks noGrp="1" noChangeArrowheads="1"/>
          </p:cNvSpPr>
          <p:nvPr>
            <p:ph type="title"/>
          </p:nvPr>
        </p:nvSpPr>
        <p:spPr/>
        <p:txBody>
          <a:bodyPr/>
          <a:lstStyle/>
          <a:p>
            <a:pPr eaLnBrk="1" hangingPunct="1"/>
            <a:r>
              <a:rPr lang="fr-FR" smtClean="0"/>
              <a:t>SOMMAIRE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2B16040-1E27-4904-ADFF-CEFF63941802}" type="slidenum">
              <a:rPr lang="fr-FR" smtClean="0"/>
              <a:pPr>
                <a:defRPr/>
              </a:pPr>
              <a:t>40</a:t>
            </a:fld>
            <a:endParaRPr lang="fr-FR"/>
          </a:p>
        </p:txBody>
      </p:sp>
      <p:sp>
        <p:nvSpPr>
          <p:cNvPr id="112642" name="AutoShape 2"/>
          <p:cNvSpPr>
            <a:spLocks noGrp="1" noChangeArrowheads="1"/>
          </p:cNvSpPr>
          <p:nvPr>
            <p:ph type="title"/>
          </p:nvPr>
        </p:nvSpPr>
        <p:spPr/>
        <p:txBody>
          <a:bodyPr anchor="ctr"/>
          <a:lstStyle/>
          <a:p>
            <a:r>
              <a:rPr lang="fr-FR" sz="2800" smtClean="0"/>
              <a:t>Annexe 2 Exemples de reclassification</a:t>
            </a:r>
          </a:p>
        </p:txBody>
      </p:sp>
      <p:sp>
        <p:nvSpPr>
          <p:cNvPr id="112643" name="ZoneTexte 4"/>
          <p:cNvSpPr txBox="1">
            <a:spLocks noChangeArrowheads="1"/>
          </p:cNvSpPr>
          <p:nvPr/>
        </p:nvSpPr>
        <p:spPr bwMode="auto">
          <a:xfrm>
            <a:off x="1116013" y="3141663"/>
            <a:ext cx="7272337" cy="2246312"/>
          </a:xfrm>
          <a:prstGeom prst="rect">
            <a:avLst/>
          </a:prstGeom>
          <a:noFill/>
          <a:ln w="9525">
            <a:noFill/>
            <a:miter lim="800000"/>
            <a:headEnd/>
            <a:tailEnd/>
          </a:ln>
        </p:spPr>
        <p:txBody>
          <a:bodyPr>
            <a:spAutoFit/>
          </a:bodyPr>
          <a:lstStyle/>
          <a:p>
            <a:pPr algn="just"/>
            <a:r>
              <a:rPr lang="fr-FR" sz="1400" b="1">
                <a:solidFill>
                  <a:srgbClr val="FF0000"/>
                </a:solidFill>
              </a:rPr>
              <a:t>Note de méthodologie</a:t>
            </a:r>
          </a:p>
          <a:p>
            <a:pPr algn="just"/>
            <a:endParaRPr lang="fr-FR" sz="1400">
              <a:solidFill>
                <a:srgbClr val="FF0000"/>
              </a:solidFill>
            </a:endParaRPr>
          </a:p>
          <a:p>
            <a:pPr algn="just"/>
            <a:r>
              <a:rPr lang="fr-FR" sz="1400">
                <a:solidFill>
                  <a:srgbClr val="FF0000"/>
                </a:solidFill>
              </a:rPr>
              <a:t>Compte tenu du nouveau système retenu, les membres de la CPN PSAEE vous proposent des exemples qui ne correspondent qu’à des situations particulières et déterminées. </a:t>
            </a:r>
          </a:p>
          <a:p>
            <a:pPr algn="just"/>
            <a:endParaRPr lang="fr-FR" sz="1400">
              <a:solidFill>
                <a:srgbClr val="FF0000"/>
              </a:solidFill>
            </a:endParaRPr>
          </a:p>
          <a:p>
            <a:pPr algn="just"/>
            <a:r>
              <a:rPr lang="fr-FR" sz="1400">
                <a:solidFill>
                  <a:srgbClr val="FF0000"/>
                </a:solidFill>
              </a:rPr>
              <a:t>Ils n’ont qu’une vocation didactique. </a:t>
            </a:r>
          </a:p>
          <a:p>
            <a:pPr algn="just"/>
            <a:endParaRPr lang="fr-FR" sz="1400">
              <a:solidFill>
                <a:srgbClr val="FF0000"/>
              </a:solidFill>
            </a:endParaRPr>
          </a:p>
          <a:p>
            <a:pPr algn="just"/>
            <a:r>
              <a:rPr lang="fr-FR" sz="1400">
                <a:solidFill>
                  <a:srgbClr val="FF0000"/>
                </a:solidFill>
              </a:rPr>
              <a:t>Ils ne peuvent en aucun cas être généralisés aux situations pouvant, le cas échéant, s’en approcher.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96D93605-E157-46FE-BCA2-0C3E2E518D84}" type="slidenum">
              <a:rPr lang="fr-FR" smtClean="0"/>
              <a:pPr>
                <a:defRPr/>
              </a:pPr>
              <a:t>41</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14691" name="ZoneTexte 5"/>
          <p:cNvSpPr txBox="1">
            <a:spLocks noChangeArrowheads="1"/>
          </p:cNvSpPr>
          <p:nvPr/>
        </p:nvSpPr>
        <p:spPr bwMode="auto">
          <a:xfrm>
            <a:off x="468313" y="6335713"/>
            <a:ext cx="7272337" cy="522287"/>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6" name="Tableau 5"/>
          <p:cNvGraphicFramePr>
            <a:graphicFrameLocks noGrp="1"/>
          </p:cNvGraphicFramePr>
          <p:nvPr/>
        </p:nvGraphicFramePr>
        <p:xfrm>
          <a:off x="611188" y="188913"/>
          <a:ext cx="7800975" cy="6213475"/>
        </p:xfrm>
        <a:graphic>
          <a:graphicData uri="http://schemas.openxmlformats.org/drawingml/2006/table">
            <a:tbl>
              <a:tblPr/>
              <a:tblGrid>
                <a:gridCol w="1342772"/>
                <a:gridCol w="1859776"/>
                <a:gridCol w="1139322"/>
                <a:gridCol w="1199161"/>
                <a:gridCol w="1129749"/>
                <a:gridCol w="1129749"/>
              </a:tblGrid>
              <a:tr h="192676">
                <a:tc>
                  <a:txBody>
                    <a:bodyPr/>
                    <a:lstStyle/>
                    <a:p>
                      <a:pPr algn="l" fontAlgn="b"/>
                      <a:r>
                        <a:rPr lang="fr-FR" sz="900" b="0" i="0" u="none" strike="noStrike" dirty="0">
                          <a:solidFill>
                            <a:srgbClr val="000000"/>
                          </a:solidFill>
                          <a:latin typeface="Arial"/>
                        </a:rPr>
                        <a:t>Salarié</a:t>
                      </a:r>
                    </a:p>
                  </a:txBody>
                  <a:tcPr marL="6048" marR="6048" marT="6048" marB="0" anchor="b">
                    <a:lnL>
                      <a:noFill/>
                    </a:lnL>
                    <a:lnR>
                      <a:noFill/>
                    </a:lnR>
                    <a:lnT>
                      <a:noFill/>
                    </a:lnT>
                    <a:lnB>
                      <a:noFill/>
                    </a:lnB>
                  </a:tcPr>
                </a:tc>
                <a:tc>
                  <a:txBody>
                    <a:bodyPr/>
                    <a:lstStyle/>
                    <a:p>
                      <a:pPr algn="l" fontAlgn="b"/>
                      <a:r>
                        <a:rPr lang="fr-FR" sz="900" b="0" i="0" u="none" strike="noStrike">
                          <a:solidFill>
                            <a:srgbClr val="000000"/>
                          </a:solidFill>
                          <a:latin typeface="Arial"/>
                        </a:rPr>
                        <a:t>Claude R.</a:t>
                      </a: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a:noFill/>
                    </a:lnB>
                  </a:tcPr>
                </a:tc>
              </a:tr>
              <a:tr h="192676">
                <a:tc>
                  <a:txBody>
                    <a:bodyPr/>
                    <a:lstStyle/>
                    <a:p>
                      <a:pPr algn="l" fontAlgn="b"/>
                      <a:endParaRPr lang="fr-FR" sz="900" b="0" i="0" u="none" strike="noStrike" dirty="0">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r>
              <a:tr h="377214">
                <a:tc>
                  <a:txBody>
                    <a:bodyPr/>
                    <a:lstStyle/>
                    <a:p>
                      <a:pPr algn="ctr" fontAlgn="b"/>
                      <a:r>
                        <a:rPr lang="fr-FR" sz="900" b="0" i="0" u="none" strike="noStrike">
                          <a:solidFill>
                            <a:srgbClr val="000000"/>
                          </a:solidFill>
                          <a:latin typeface="Arial"/>
                        </a:rPr>
                        <a:t>n° de fonction</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intitulé de fonction</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strate de rattachement</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temps de travail</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377214">
                <a:tc>
                  <a:txBody>
                    <a:bodyPr/>
                    <a:lstStyle/>
                    <a:p>
                      <a:pPr algn="ctr" fontAlgn="ctr"/>
                      <a:r>
                        <a:rPr lang="fr-FR" sz="900" b="0" i="0" u="none" strike="noStrike" dirty="0">
                          <a:solidFill>
                            <a:srgbClr val="000000"/>
                          </a:solidFill>
                          <a:latin typeface="Arial"/>
                        </a:rPr>
                        <a:t>53</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Fonction ménage et nettoyage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60%</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900" b="1" i="0" u="none" strike="noStrike">
                          <a:solidFill>
                            <a:srgbClr val="FFFFFF"/>
                          </a:solidFill>
                          <a:latin typeface="Arial"/>
                        </a:rPr>
                        <a:t>Base = 928 points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92676">
                <a:tc>
                  <a:txBody>
                    <a:bodyPr/>
                    <a:lstStyle/>
                    <a:p>
                      <a:pPr algn="ctr" fontAlgn="ctr"/>
                      <a:r>
                        <a:rPr lang="fr-FR" sz="900" b="0" i="0" u="none" strike="noStrike">
                          <a:solidFill>
                            <a:srgbClr val="000000"/>
                          </a:solidFill>
                          <a:latin typeface="Arial"/>
                        </a:rPr>
                        <a:t>54</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Plonge et nettoyage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20%</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048" marR="6048" marT="604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fr-FR" sz="900" b="0" i="0" u="none" strike="noStrike">
                        <a:solidFill>
                          <a:srgbClr val="000000"/>
                        </a:solidFill>
                        <a:latin typeface="Arial"/>
                      </a:endParaRPr>
                    </a:p>
                  </a:txBody>
                  <a:tcPr marL="6048" marR="6048" marT="6048" marB="0" anchor="ctr">
                    <a:lnL>
                      <a:noFill/>
                    </a:lnL>
                    <a:lnR>
                      <a:noFill/>
                    </a:lnR>
                    <a:lnT w="6350" cap="flat" cmpd="sng" algn="ctr">
                      <a:solidFill>
                        <a:srgbClr val="000000"/>
                      </a:solidFill>
                      <a:prstDash val="solid"/>
                      <a:round/>
                      <a:headEnd type="none" w="med" len="med"/>
                      <a:tailEnd type="none" w="med" len="med"/>
                    </a:lnT>
                    <a:lnB>
                      <a:noFill/>
                    </a:lnB>
                  </a:tcPr>
                </a:tc>
              </a:tr>
              <a:tr h="377214">
                <a:tc>
                  <a:txBody>
                    <a:bodyPr/>
                    <a:lstStyle/>
                    <a:p>
                      <a:pPr algn="ctr" fontAlgn="ctr"/>
                      <a:r>
                        <a:rPr lang="fr-FR" sz="900" b="0" i="0" u="none" strike="noStrike" dirty="0">
                          <a:solidFill>
                            <a:srgbClr val="000000"/>
                          </a:solidFill>
                          <a:latin typeface="Arial"/>
                        </a:rPr>
                        <a:t>55</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Fonction assemblage de mets simples</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20%</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048" marR="6048" marT="604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048" marR="6048" marT="6048" marB="0" anchor="ctr">
                    <a:lnL>
                      <a:noFill/>
                    </a:lnL>
                    <a:lnR>
                      <a:noFill/>
                    </a:lnR>
                    <a:lnT>
                      <a:noFill/>
                    </a:lnT>
                    <a:lnB>
                      <a:noFill/>
                    </a:lnB>
                  </a:tcPr>
                </a:tc>
              </a:tr>
              <a:tr h="192676">
                <a:tc>
                  <a:txBody>
                    <a:bodyPr/>
                    <a:lstStyle/>
                    <a:p>
                      <a:pPr algn="ctr" fontAlgn="t"/>
                      <a:r>
                        <a:rPr lang="fr-FR" sz="900" b="0" i="0" u="none" strike="noStrike" dirty="0">
                          <a:solidFill>
                            <a:srgbClr val="000000"/>
                          </a:solidFill>
                          <a:latin typeface="Arial"/>
                        </a:rPr>
                        <a:t> </a:t>
                      </a:r>
                    </a:p>
                  </a:txBody>
                  <a:tcPr marL="6048" marR="6048" marT="604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a:solidFill>
                            <a:srgbClr val="000000"/>
                          </a:solidFill>
                          <a:latin typeface="Arial"/>
                        </a:rPr>
                        <a:t> </a:t>
                      </a:r>
                    </a:p>
                  </a:txBody>
                  <a:tcPr marL="6048" marR="6048" marT="604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a:solidFill>
                            <a:srgbClr val="000000"/>
                          </a:solidFill>
                          <a:latin typeface="Arial"/>
                        </a:rPr>
                        <a:t> </a:t>
                      </a:r>
                    </a:p>
                  </a:txBody>
                  <a:tcPr marL="6048" marR="6048" marT="6048"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latin typeface="Arial"/>
                        </a:rPr>
                        <a:t> </a:t>
                      </a:r>
                    </a:p>
                  </a:txBody>
                  <a:tcPr marL="6048" marR="6048" marT="604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w="6350" cap="flat" cmpd="sng" algn="ctr">
                      <a:solidFill>
                        <a:srgbClr val="000000"/>
                      </a:solidFill>
                      <a:prstDash val="solid"/>
                      <a:round/>
                      <a:headEnd type="none" w="med" len="med"/>
                      <a:tailEnd type="none" w="med" len="med"/>
                    </a:lnB>
                  </a:tcPr>
                </a:tc>
              </a:tr>
              <a:tr h="192676">
                <a:tc gridSpan="4">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676">
                <a:tc>
                  <a:txBody>
                    <a:bodyPr/>
                    <a:lstStyle/>
                    <a:p>
                      <a:pPr algn="ctr" fontAlgn="ctr"/>
                      <a:r>
                        <a:rPr lang="fr-FR" sz="900" b="1" i="0" u="none" strike="noStrike">
                          <a:solidFill>
                            <a:srgbClr val="000000"/>
                          </a:solidFill>
                          <a:latin typeface="Arial"/>
                        </a:rPr>
                        <a:t>Technicité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Taches simples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b"/>
                      <a:r>
                        <a:rPr lang="fr-FR" sz="900" b="0" i="0" u="none" strike="noStrike">
                          <a:solidFill>
                            <a:srgbClr val="000000"/>
                          </a:solidFill>
                          <a:latin typeface="Arial"/>
                        </a:rPr>
                        <a:t>1</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18</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8694">
                <a:tc>
                  <a:txBody>
                    <a:bodyPr/>
                    <a:lstStyle/>
                    <a:p>
                      <a:pPr algn="ctr" fontAlgn="ctr"/>
                      <a:r>
                        <a:rPr lang="fr-FR" sz="900" b="1" i="0" u="none" strike="noStrike">
                          <a:solidFill>
                            <a:srgbClr val="000000"/>
                          </a:solidFill>
                          <a:latin typeface="Arial"/>
                        </a:rPr>
                        <a:t>Responsabilité</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réalise le travail confié avec le niveau de qualité requis, et dans le délai requis</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b"/>
                      <a:r>
                        <a:rPr lang="fr-FR" sz="900" b="0" i="0" u="none" strike="noStrike">
                          <a:solidFill>
                            <a:srgbClr val="000000"/>
                          </a:solidFill>
                          <a:latin typeface="Arial"/>
                        </a:rPr>
                        <a:t>2</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36</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055">
                <a:tc>
                  <a:txBody>
                    <a:bodyPr/>
                    <a:lstStyle/>
                    <a:p>
                      <a:pPr algn="ctr" fontAlgn="ctr"/>
                      <a:r>
                        <a:rPr lang="fr-FR" sz="900" b="1" i="0" u="none" strike="noStrike">
                          <a:solidFill>
                            <a:srgbClr val="000000"/>
                          </a:solidFill>
                          <a:latin typeface="Arial"/>
                        </a:rPr>
                        <a:t>Autonomie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Travaille seul en autonomie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b"/>
                      <a:r>
                        <a:rPr lang="fr-FR" sz="900" b="0" i="0" u="none" strike="noStrike">
                          <a:solidFill>
                            <a:srgbClr val="000000"/>
                          </a:solidFill>
                          <a:latin typeface="Arial"/>
                        </a:rPr>
                        <a:t>3</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54</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676">
                <a:tc>
                  <a:txBody>
                    <a:bodyPr/>
                    <a:lstStyle/>
                    <a:p>
                      <a:pPr algn="ctr" fontAlgn="ctr"/>
                      <a:r>
                        <a:rPr lang="fr-FR" sz="900" b="1" i="0" u="none" strike="noStrike">
                          <a:solidFill>
                            <a:srgbClr val="000000"/>
                          </a:solidFill>
                          <a:latin typeface="Arial"/>
                        </a:rPr>
                        <a:t>Communication</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dirty="0">
                          <a:solidFill>
                            <a:srgbClr val="000000"/>
                          </a:solidFill>
                          <a:latin typeface="Arial"/>
                        </a:rPr>
                        <a:t>rend compte de ses activités sur sa propre initiative </a:t>
                      </a:r>
                    </a:p>
                  </a:txBody>
                  <a:tcPr marL="6048" marR="6048" marT="604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b"/>
                      <a:r>
                        <a:rPr lang="fr-FR" sz="900" b="0" i="0" u="none" strike="noStrike">
                          <a:solidFill>
                            <a:srgbClr val="000000"/>
                          </a:solidFill>
                          <a:latin typeface="Arial"/>
                        </a:rPr>
                        <a:t>2</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36</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r>
              <a:tr h="192676">
                <a:tc>
                  <a:txBody>
                    <a:bodyPr/>
                    <a:lstStyle/>
                    <a:p>
                      <a:pPr algn="ctr" fontAlgn="ctr"/>
                      <a:r>
                        <a:rPr lang="fr-FR" sz="900" b="1" i="0" u="none" strike="noStrike">
                          <a:solidFill>
                            <a:srgbClr val="000000"/>
                          </a:solidFill>
                          <a:latin typeface="Arial"/>
                        </a:rPr>
                        <a:t>Management</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rtl="0" fontAlgn="ctr"/>
                      <a:r>
                        <a:rPr lang="fr-FR" sz="900" b="0" i="0" u="none" strike="noStrike" dirty="0">
                          <a:solidFill>
                            <a:srgbClr val="FFFFFF"/>
                          </a:solidFill>
                          <a:latin typeface="Arial"/>
                        </a:rPr>
                        <a:t>SANS OBJET</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FFFFFF"/>
                          </a:solidFill>
                          <a:latin typeface="Arial"/>
                        </a:rPr>
                        <a:t>0</a:t>
                      </a:r>
                    </a:p>
                  </a:txBody>
                  <a:tcPr marL="6048" marR="6048" marT="604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fontAlgn="ctr"/>
                      <a:r>
                        <a:rPr lang="fr-FR" sz="900" b="0" i="0" u="none" strike="noStrike">
                          <a:solidFill>
                            <a:srgbClr val="FFFFFF"/>
                          </a:solidFill>
                          <a:latin typeface="Arial"/>
                        </a:rPr>
                        <a:t>0</a:t>
                      </a:r>
                    </a:p>
                  </a:txBody>
                  <a:tcPr marL="6048" marR="6048" marT="604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r>
              <a:tr h="377214">
                <a:tc>
                  <a:txBody>
                    <a:bodyPr/>
                    <a:lstStyle/>
                    <a:p>
                      <a:pPr algn="ctr" fontAlgn="ctr"/>
                      <a:r>
                        <a:rPr lang="fr-FR" sz="900" b="1" i="0" u="none" strike="noStrike">
                          <a:solidFill>
                            <a:srgbClr val="FFFFFF"/>
                          </a:solidFill>
                          <a:latin typeface="Arial"/>
                        </a:rPr>
                        <a:t>Valorisation de la plurifonctionnalité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3">
                  <a:txBody>
                    <a:bodyPr/>
                    <a:lstStyle/>
                    <a:p>
                      <a:pPr algn="ctr" rtl="0" fontAlgn="ctr"/>
                      <a:r>
                        <a:rPr lang="fr-FR" sz="900" b="0" i="0" u="none" strike="noStrike" dirty="0">
                          <a:solidFill>
                            <a:srgbClr val="FFFFFF"/>
                          </a:solidFill>
                          <a:latin typeface="Arial"/>
                        </a:rPr>
                        <a:t>SANS OBJET</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FFFFFF"/>
                          </a:solidFill>
                          <a:latin typeface="Arial"/>
                        </a:rPr>
                        <a:t>0</a:t>
                      </a:r>
                    </a:p>
                  </a:txBody>
                  <a:tcPr marL="6048" marR="6048" marT="604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ctr" fontAlgn="ctr"/>
                      <a:r>
                        <a:rPr lang="fr-FR" sz="900" b="0" i="0" u="none" strike="noStrike">
                          <a:solidFill>
                            <a:srgbClr val="FFFFFF"/>
                          </a:solidFill>
                          <a:latin typeface="Arial"/>
                        </a:rPr>
                        <a:t>0</a:t>
                      </a:r>
                    </a:p>
                  </a:txBody>
                  <a:tcPr marL="6048" marR="6048" marT="604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r>
              <a:tr h="561752">
                <a:tc rowSpan="2" gridSpan="3">
                  <a:txBody>
                    <a:bodyPr/>
                    <a:lstStyle/>
                    <a:p>
                      <a:pPr algn="ctr" fontAlgn="ctr"/>
                      <a:r>
                        <a:rPr lang="fr-FR" sz="900" b="1" i="0" u="none" strike="noStrike" dirty="0">
                          <a:solidFill>
                            <a:srgbClr val="000000"/>
                          </a:solidFill>
                          <a:latin typeface="Arial"/>
                        </a:rPr>
                        <a:t>Classification effective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Total</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nombre de points liés au poste</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92676">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dirty="0">
                          <a:solidFill>
                            <a:srgbClr val="000000"/>
                          </a:solidFill>
                          <a:latin typeface="Arial"/>
                        </a:rPr>
                        <a:t>I</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8</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1072</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92676">
                <a:tc gridSpan="3">
                  <a:txBody>
                    <a:bodyPr/>
                    <a:lstStyle/>
                    <a:p>
                      <a:pPr algn="l" fontAlgn="ctr"/>
                      <a:r>
                        <a:rPr lang="fr-FR" sz="900" b="1" i="0" u="none" strike="noStrike">
                          <a:solidFill>
                            <a:srgbClr val="FFFFFF"/>
                          </a:solidFill>
                          <a:latin typeface="Arial"/>
                        </a:rPr>
                        <a:t>Prise en compte de l'ancienneté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FFFFFF"/>
                          </a:solidFill>
                          <a:latin typeface="Arial"/>
                        </a:rPr>
                        <a:t>5 ans</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6 points</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24</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92676">
                <a:tc gridSpan="3">
                  <a:txBody>
                    <a:bodyPr/>
                    <a:lstStyle/>
                    <a:p>
                      <a:pPr algn="l" fontAlgn="ctr"/>
                      <a:r>
                        <a:rPr lang="fr-FR" sz="900" b="1" i="0" u="none" strike="noStrike">
                          <a:solidFill>
                            <a:srgbClr val="FFFFFF"/>
                          </a:solidFill>
                          <a:latin typeface="Arial"/>
                        </a:rPr>
                        <a:t>Prise en compte de la formation professionnelle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dirty="0">
                          <a:solidFill>
                            <a:srgbClr val="FFFFFF"/>
                          </a:solidFill>
                          <a:latin typeface="Arial"/>
                        </a:rPr>
                        <a:t>0 formation</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0</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0</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92676">
                <a:tc gridSpan="3">
                  <a:txBody>
                    <a:bodyPr/>
                    <a:lstStyle/>
                    <a:p>
                      <a:pPr algn="ctr" fontAlgn="ctr"/>
                      <a:r>
                        <a:rPr lang="fr-FR" sz="900" b="1" i="0" u="none" strike="noStrike">
                          <a:solidFill>
                            <a:srgbClr val="000000"/>
                          </a:solidFill>
                          <a:latin typeface="Arial"/>
                        </a:rPr>
                        <a:t>nombre de points liés à la personne</a:t>
                      </a:r>
                    </a:p>
                  </a:txBody>
                  <a:tcPr marL="6048" marR="6048" marT="60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dirty="0">
                          <a:solidFill>
                            <a:srgbClr val="000000"/>
                          </a:solidFill>
                          <a:latin typeface="Arial"/>
                        </a:rPr>
                        <a:t>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 </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24</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92676">
                <a:tc>
                  <a:txBody>
                    <a:bodyPr/>
                    <a:lstStyle/>
                    <a:p>
                      <a:pPr algn="l" fontAlgn="b"/>
                      <a:endParaRPr lang="fr-FR" sz="900" b="1" i="0" u="none" strike="noStrike">
                        <a:solidFill>
                          <a:srgbClr val="000000"/>
                        </a:solidFill>
                        <a:latin typeface="Arial"/>
                      </a:endParaRP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r>
                        <a:rPr lang="fr-FR" sz="900" b="1" i="0" u="none" strike="noStrike" dirty="0" err="1">
                          <a:solidFill>
                            <a:srgbClr val="FF0000"/>
                          </a:solidFill>
                          <a:latin typeface="Arial"/>
                        </a:rPr>
                        <a:t>Coeff</a:t>
                      </a:r>
                      <a:r>
                        <a:rPr lang="fr-FR" sz="900" b="1" i="0" u="none" strike="noStrike" dirty="0">
                          <a:solidFill>
                            <a:srgbClr val="FF0000"/>
                          </a:solidFill>
                          <a:latin typeface="Arial"/>
                        </a:rPr>
                        <a:t>. Global</a:t>
                      </a:r>
                    </a:p>
                  </a:txBody>
                  <a:tcPr marL="6048" marR="6048" marT="60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fontAlgn="ctr"/>
                      <a:r>
                        <a:rPr lang="fr-FR" sz="900" b="1" i="0" u="none" strike="noStrike">
                          <a:solidFill>
                            <a:srgbClr val="FF0000"/>
                          </a:solidFill>
                          <a:latin typeface="Arial"/>
                        </a:rPr>
                        <a:t>1096</a:t>
                      </a:r>
                    </a:p>
                  </a:txBody>
                  <a:tcPr marL="6048" marR="6048" marT="60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61752">
                <a:tc>
                  <a:txBody>
                    <a:bodyPr/>
                    <a:lstStyle/>
                    <a:p>
                      <a:pPr algn="l" fontAlgn="b"/>
                      <a:r>
                        <a:rPr lang="fr-FR" sz="900" b="0" i="0" u="none" strike="noStrike">
                          <a:solidFill>
                            <a:srgbClr val="000000"/>
                          </a:solidFill>
                          <a:latin typeface="Arial"/>
                        </a:rPr>
                        <a:t>rémunération mensuelle avant reclassification</a:t>
                      </a:r>
                    </a:p>
                  </a:txBody>
                  <a:tcPr marL="6048" marR="6048" marT="6048" marB="0" anchor="b">
                    <a:lnL>
                      <a:noFill/>
                    </a:lnL>
                    <a:lnR>
                      <a:noFill/>
                    </a:lnR>
                    <a:lnT>
                      <a:noFill/>
                    </a:lnT>
                    <a:lnB>
                      <a:noFill/>
                    </a:lnB>
                    <a:solidFill>
                      <a:srgbClr val="FFFF00"/>
                    </a:solidFill>
                  </a:tcPr>
                </a:tc>
                <a:tc>
                  <a:txBody>
                    <a:bodyPr/>
                    <a:lstStyle/>
                    <a:p>
                      <a:pPr algn="l" fontAlgn="b"/>
                      <a:r>
                        <a:rPr lang="fr-FR" sz="900" b="0" i="0" u="none" strike="noStrike">
                          <a:solidFill>
                            <a:srgbClr val="000000"/>
                          </a:solidFill>
                          <a:latin typeface="Arial"/>
                        </a:rPr>
                        <a:t> </a:t>
                      </a:r>
                    </a:p>
                  </a:txBody>
                  <a:tcPr marL="6048" marR="6048" marT="6048" marB="0" anchor="b">
                    <a:lnL>
                      <a:noFill/>
                    </a:lnL>
                    <a:lnR>
                      <a:noFill/>
                    </a:lnR>
                    <a:lnT>
                      <a:noFill/>
                    </a:lnT>
                    <a:lnB>
                      <a:noFill/>
                    </a:lnB>
                    <a:solidFill>
                      <a:srgbClr val="FFFF00"/>
                    </a:solidFill>
                  </a:tcPr>
                </a:tc>
                <a:tc>
                  <a:txBody>
                    <a:bodyPr/>
                    <a:lstStyle/>
                    <a:p>
                      <a:pPr algn="ctr" fontAlgn="b"/>
                      <a:r>
                        <a:rPr lang="fr-FR" sz="900" b="0" i="0" u="none" strike="noStrike">
                          <a:solidFill>
                            <a:srgbClr val="000000"/>
                          </a:solidFill>
                          <a:latin typeface="Arial"/>
                        </a:rPr>
                        <a:t>1404</a:t>
                      </a: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fontAlgn="b"/>
                      <a:r>
                        <a:rPr lang="fr-FR" sz="900" b="0" i="0" u="none" strike="noStrike" dirty="0">
                          <a:solidFill>
                            <a:srgbClr val="000000"/>
                          </a:solidFill>
                          <a:latin typeface="Arial"/>
                        </a:rPr>
                        <a:t>rémunération annuelle après reclassification</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fontAlgn="b"/>
                      <a:r>
                        <a:rPr lang="fr-FR" sz="900" b="0" i="0" u="none" strike="noStrike" dirty="0">
                          <a:solidFill>
                            <a:srgbClr val="000000"/>
                          </a:solidFill>
                          <a:latin typeface="Arial"/>
                        </a:rPr>
                        <a:t>18149,76</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377214">
                <a:tc>
                  <a:txBody>
                    <a:bodyPr/>
                    <a:lstStyle/>
                    <a:p>
                      <a:pPr algn="l" fontAlgn="b"/>
                      <a:endParaRPr lang="fr-FR" sz="900" b="0" i="0" u="none" strike="noStrike">
                        <a:solidFill>
                          <a:srgbClr val="000000"/>
                        </a:solidFill>
                        <a:latin typeface="Arial"/>
                      </a:endParaRP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048" marR="6048" marT="6048"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048" marR="6048" marT="6048"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fr-FR" sz="900" b="0" i="0" u="none" strike="noStrike">
                          <a:solidFill>
                            <a:srgbClr val="000000"/>
                          </a:solidFill>
                          <a:latin typeface="Arial"/>
                        </a:rPr>
                        <a:t>rémunération mensuelle après reclassification</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fontAlgn="b"/>
                      <a:r>
                        <a:rPr lang="fr-FR" sz="900" b="0" i="0" u="none" strike="noStrike" dirty="0">
                          <a:solidFill>
                            <a:srgbClr val="000000"/>
                          </a:solidFill>
                          <a:latin typeface="Arial"/>
                        </a:rPr>
                        <a:t>1512,48</a:t>
                      </a:r>
                    </a:p>
                  </a:txBody>
                  <a:tcPr marL="6048" marR="6048" marT="6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160A4EDB-A02A-414A-9887-F4C79A10A102}" type="slidenum">
              <a:rPr lang="fr-FR" smtClean="0"/>
              <a:pPr>
                <a:defRPr/>
              </a:pPr>
              <a:t>42</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16739" name="ZoneTexte 6"/>
          <p:cNvSpPr txBox="1">
            <a:spLocks noChangeArrowheads="1"/>
          </p:cNvSpPr>
          <p:nvPr/>
        </p:nvSpPr>
        <p:spPr bwMode="auto">
          <a:xfrm>
            <a:off x="755650" y="6211888"/>
            <a:ext cx="7272338" cy="522287"/>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6" name="Tableau 5"/>
          <p:cNvGraphicFramePr>
            <a:graphicFrameLocks noGrp="1"/>
          </p:cNvGraphicFramePr>
          <p:nvPr/>
        </p:nvGraphicFramePr>
        <p:xfrm>
          <a:off x="684213" y="333375"/>
          <a:ext cx="7777162" cy="5832475"/>
        </p:xfrm>
        <a:graphic>
          <a:graphicData uri="http://schemas.openxmlformats.org/drawingml/2006/table">
            <a:tbl>
              <a:tblPr/>
              <a:tblGrid>
                <a:gridCol w="1471021"/>
                <a:gridCol w="1296144"/>
                <a:gridCol w="1090407"/>
                <a:gridCol w="1471021"/>
                <a:gridCol w="1224135"/>
                <a:gridCol w="1224135"/>
              </a:tblGrid>
              <a:tr h="174369">
                <a:tc>
                  <a:txBody>
                    <a:bodyPr/>
                    <a:lstStyle/>
                    <a:p>
                      <a:pPr algn="l" rtl="0" fontAlgn="ctr"/>
                      <a:r>
                        <a:rPr lang="fr-FR" sz="900" b="0" i="0" u="none" strike="noStrike" dirty="0">
                          <a:solidFill>
                            <a:srgbClr val="000000"/>
                          </a:solidFill>
                          <a:latin typeface="Arial"/>
                        </a:rPr>
                        <a:t>Salarié</a:t>
                      </a:r>
                    </a:p>
                  </a:txBody>
                  <a:tcPr marL="6588" marR="6588" marT="6588" marB="0" anchor="ctr">
                    <a:lnL>
                      <a:noFill/>
                    </a:lnL>
                    <a:lnR>
                      <a:noFill/>
                    </a:lnR>
                    <a:lnT>
                      <a:noFill/>
                    </a:lnT>
                    <a:lnB>
                      <a:noFill/>
                    </a:lnB>
                  </a:tcPr>
                </a:tc>
                <a:tc>
                  <a:txBody>
                    <a:bodyPr/>
                    <a:lstStyle/>
                    <a:p>
                      <a:pPr algn="l" rtl="0" fontAlgn="ctr"/>
                      <a:r>
                        <a:rPr lang="fr-FR" sz="900" b="0" i="0" u="none" strike="noStrike">
                          <a:solidFill>
                            <a:srgbClr val="000000"/>
                          </a:solidFill>
                          <a:latin typeface="Arial"/>
                        </a:rPr>
                        <a:t>Bernard B. </a:t>
                      </a:r>
                    </a:p>
                  </a:txBody>
                  <a:tcPr marL="6588" marR="6588" marT="65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a:noFill/>
                    </a:lnB>
                  </a:tcPr>
                </a:tc>
              </a:tr>
              <a:tr h="174369">
                <a:tc>
                  <a:txBody>
                    <a:bodyPr/>
                    <a:lstStyle/>
                    <a:p>
                      <a:pPr algn="l" rtl="0" fontAlgn="ctr"/>
                      <a:r>
                        <a:rPr lang="fr-FR" sz="900" b="0" i="0" u="none" strike="noStrike" dirty="0">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r>
              <a:tr h="340747">
                <a:tc>
                  <a:txBody>
                    <a:bodyPr/>
                    <a:lstStyle/>
                    <a:p>
                      <a:pPr algn="ctr" rtl="0" fontAlgn="ctr"/>
                      <a:r>
                        <a:rPr lang="fr-FR" sz="900" b="0" i="0" u="none" strike="noStrike" dirty="0">
                          <a:solidFill>
                            <a:srgbClr val="000000"/>
                          </a:solidFill>
                          <a:latin typeface="Arial"/>
                        </a:rPr>
                        <a:t>n° de fonction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intitulé de fonction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strate de rattachement</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temps de travail</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fr-FR" sz="900" b="1" i="0" u="none" strike="noStrike">
                          <a:solidFill>
                            <a:srgbClr val="FFFFFF"/>
                          </a:solidFill>
                          <a:latin typeface="Arial"/>
                        </a:rPr>
                        <a:t>Strate de Rattachement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340747">
                <a:tc>
                  <a:txBody>
                    <a:bodyPr/>
                    <a:lstStyle/>
                    <a:p>
                      <a:pPr algn="ctr" rtl="0" fontAlgn="ctr"/>
                      <a:r>
                        <a:rPr lang="fr-FR" sz="900" b="0" i="0" u="none" strike="noStrike" dirty="0">
                          <a:solidFill>
                            <a:srgbClr val="000000"/>
                          </a:solidFill>
                          <a:latin typeface="Arial"/>
                        </a:rPr>
                        <a:t>25</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Accueil simple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I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80%</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1" i="0" u="none" strike="noStrike">
                          <a:solidFill>
                            <a:srgbClr val="FFFFFF"/>
                          </a:solidFill>
                          <a:latin typeface="Arial"/>
                        </a:rPr>
                        <a:t>I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rtl="0" fontAlgn="ctr"/>
                      <a:r>
                        <a:rPr lang="fr-FR" sz="900" b="1" i="0" u="none" strike="noStrike">
                          <a:solidFill>
                            <a:srgbClr val="FFFFFF"/>
                          </a:solidFill>
                          <a:latin typeface="Arial"/>
                        </a:rPr>
                        <a:t>Base   =  928 points</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507124">
                <a:tc>
                  <a:txBody>
                    <a:bodyPr/>
                    <a:lstStyle/>
                    <a:p>
                      <a:pPr algn="ctr" rtl="0" fontAlgn="ctr"/>
                      <a:r>
                        <a:rPr lang="fr-FR" sz="900" b="0" i="0" u="none" strike="noStrike" dirty="0">
                          <a:solidFill>
                            <a:srgbClr val="000000"/>
                          </a:solidFill>
                          <a:latin typeface="Arial"/>
                        </a:rPr>
                        <a:t>45</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Fonction petite intendance / petites fournitures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II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10%</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w="6350" cap="flat" cmpd="sng" algn="ctr">
                      <a:solidFill>
                        <a:srgbClr val="000000"/>
                      </a:solidFill>
                      <a:prstDash val="solid"/>
                      <a:round/>
                      <a:headEnd type="none" w="med" len="med"/>
                      <a:tailEnd type="none" w="med" len="med"/>
                    </a:lnT>
                    <a:lnB>
                      <a:noFill/>
                    </a:lnB>
                  </a:tcPr>
                </a:tc>
              </a:tr>
              <a:tr h="174369">
                <a:tc>
                  <a:txBody>
                    <a:bodyPr/>
                    <a:lstStyle/>
                    <a:p>
                      <a:pPr algn="ctr" rtl="0" fontAlgn="ctr"/>
                      <a:r>
                        <a:rPr lang="fr-FR" sz="900" b="0" i="0" u="none" strike="noStrike" dirty="0">
                          <a:solidFill>
                            <a:srgbClr val="000000"/>
                          </a:solidFill>
                          <a:latin typeface="Arial"/>
                        </a:rPr>
                        <a:t>66</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Chauffeur de bus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II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0" i="0" u="none" strike="noStrike">
                          <a:solidFill>
                            <a:srgbClr val="000000"/>
                          </a:solidFill>
                          <a:latin typeface="Arial"/>
                        </a:rPr>
                        <a:t>10%</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fr-FR" sz="900" b="0" i="0" u="none" strike="noStrike">
                          <a:solidFill>
                            <a:srgbClr val="000000"/>
                          </a:solidFill>
                          <a:latin typeface="Arial"/>
                        </a:rPr>
                        <a:t> </a:t>
                      </a:r>
                    </a:p>
                  </a:txBody>
                  <a:tcPr marL="6588" marR="6588" marT="6588"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a:noFill/>
                    </a:lnB>
                  </a:tcPr>
                </a:tc>
              </a:tr>
              <a:tr h="174369">
                <a:tc>
                  <a:txBody>
                    <a:bodyPr/>
                    <a:lstStyle/>
                    <a:p>
                      <a:pPr algn="l" rtl="0" fontAlgn="ctr"/>
                      <a:endParaRPr lang="fr-FR" sz="900" b="0" i="0" u="none" strike="noStrike" dirty="0">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a:noFill/>
                    </a:lnT>
                    <a:lnB w="6350" cap="flat" cmpd="sng" algn="ctr">
                      <a:solidFill>
                        <a:srgbClr val="000000"/>
                      </a:solidFill>
                      <a:prstDash val="solid"/>
                      <a:round/>
                      <a:headEnd type="none" w="med" len="med"/>
                      <a:tailEnd type="none" w="med" len="med"/>
                    </a:lnB>
                  </a:tcPr>
                </a:tc>
              </a:tr>
              <a:tr h="174369">
                <a:tc gridSpan="4">
                  <a:txBody>
                    <a:bodyPr/>
                    <a:lstStyle/>
                    <a:p>
                      <a:pPr algn="just" rtl="0"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Degrés</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1" i="0" u="none" strike="noStrike">
                          <a:solidFill>
                            <a:srgbClr val="000000"/>
                          </a:solidFill>
                          <a:latin typeface="Arial"/>
                        </a:rPr>
                        <a:t>Valeur</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369">
                <a:tc>
                  <a:txBody>
                    <a:bodyPr/>
                    <a:lstStyle/>
                    <a:p>
                      <a:pPr algn="ctr" rtl="0" fontAlgn="ctr"/>
                      <a:r>
                        <a:rPr lang="fr-FR" sz="900" b="1" i="0" u="none" strike="noStrike">
                          <a:solidFill>
                            <a:srgbClr val="000000"/>
                          </a:solidFill>
                          <a:latin typeface="Arial"/>
                        </a:rPr>
                        <a:t>Technicité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rtl="0" fontAlgn="ctr"/>
                      <a:r>
                        <a:rPr lang="fr-FR" sz="900" b="0" i="0" u="none" strike="noStrike" dirty="0">
                          <a:solidFill>
                            <a:srgbClr val="000000"/>
                          </a:solidFill>
                          <a:latin typeface="Arial"/>
                        </a:rPr>
                        <a:t>travaux nécessitant des savoir faire variés</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000000"/>
                          </a:solidFill>
                          <a:latin typeface="Arial"/>
                        </a:rPr>
                        <a:t>2</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fr-FR" sz="900" b="0" i="0" u="none" strike="noStrike">
                          <a:solidFill>
                            <a:srgbClr val="000000"/>
                          </a:solidFill>
                          <a:latin typeface="Arial"/>
                        </a:rPr>
                        <a:t>36</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747">
                <a:tc>
                  <a:txBody>
                    <a:bodyPr/>
                    <a:lstStyle/>
                    <a:p>
                      <a:pPr algn="ctr" rtl="0" fontAlgn="ctr"/>
                      <a:r>
                        <a:rPr lang="fr-FR" sz="900" b="1" i="0" u="none" strike="noStrike">
                          <a:solidFill>
                            <a:srgbClr val="000000"/>
                          </a:solidFill>
                          <a:latin typeface="Arial"/>
                        </a:rPr>
                        <a:t>Responsabilité</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rtl="0" fontAlgn="ctr"/>
                      <a:r>
                        <a:rPr lang="fr-FR" sz="900" b="0" i="0" u="none" strike="noStrike" dirty="0">
                          <a:solidFill>
                            <a:srgbClr val="000000"/>
                          </a:solidFill>
                          <a:latin typeface="Arial"/>
                        </a:rPr>
                        <a:t>réalise le travail fixé avec le niveau de qualité fixé et dans un délai fixé</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000000"/>
                          </a:solidFill>
                          <a:latin typeface="Arial"/>
                        </a:rPr>
                        <a:t>2</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fr-FR" sz="900" b="0" i="0" u="none" strike="noStrike">
                          <a:solidFill>
                            <a:srgbClr val="000000"/>
                          </a:solidFill>
                          <a:latin typeface="Arial"/>
                        </a:rPr>
                        <a:t>36</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747">
                <a:tc>
                  <a:txBody>
                    <a:bodyPr/>
                    <a:lstStyle/>
                    <a:p>
                      <a:pPr algn="ctr" rtl="0" fontAlgn="ctr"/>
                      <a:r>
                        <a:rPr lang="fr-FR" sz="900" b="1" i="0" u="none" strike="noStrike">
                          <a:solidFill>
                            <a:srgbClr val="000000"/>
                          </a:solidFill>
                          <a:latin typeface="Arial"/>
                        </a:rPr>
                        <a:t>Autonomie</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rtl="0" fontAlgn="ctr"/>
                      <a:r>
                        <a:rPr lang="fr-FR" sz="900" b="0" i="0" u="none" strike="noStrike" dirty="0">
                          <a:solidFill>
                            <a:srgbClr val="000000"/>
                          </a:solidFill>
                          <a:latin typeface="Arial"/>
                        </a:rPr>
                        <a:t>travaille sous le contrôle de son responsable hiérarchique dans le cadre d'un travail défini</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000000"/>
                          </a:solidFill>
                          <a:latin typeface="Arial"/>
                        </a:rPr>
                        <a:t>2</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fr-FR" sz="900" b="0" i="0" u="none" strike="noStrike">
                          <a:solidFill>
                            <a:srgbClr val="000000"/>
                          </a:solidFill>
                          <a:latin typeface="Arial"/>
                        </a:rPr>
                        <a:t>36</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369">
                <a:tc>
                  <a:txBody>
                    <a:bodyPr/>
                    <a:lstStyle/>
                    <a:p>
                      <a:pPr algn="ctr" rtl="0" fontAlgn="ctr"/>
                      <a:r>
                        <a:rPr lang="fr-FR" sz="900" b="1" i="0" u="none" strike="noStrike">
                          <a:solidFill>
                            <a:srgbClr val="000000"/>
                          </a:solidFill>
                          <a:latin typeface="Arial"/>
                        </a:rPr>
                        <a:t>Communication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rtl="0" fontAlgn="ctr"/>
                      <a:r>
                        <a:rPr lang="fr-FR" sz="900" b="0" i="0" u="none" strike="noStrike" dirty="0">
                          <a:solidFill>
                            <a:srgbClr val="000000"/>
                          </a:solidFill>
                          <a:latin typeface="Arial"/>
                        </a:rPr>
                        <a:t>sait questionner son responsable pour améliorer son travail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000000"/>
                          </a:solidFill>
                          <a:latin typeface="Arial"/>
                        </a:rPr>
                        <a:t>3</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fr-FR" sz="900" b="0" i="0" u="none" strike="noStrike">
                          <a:solidFill>
                            <a:srgbClr val="000000"/>
                          </a:solidFill>
                          <a:latin typeface="Arial"/>
                        </a:rPr>
                        <a:t>54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369">
                <a:tc>
                  <a:txBody>
                    <a:bodyPr/>
                    <a:lstStyle/>
                    <a:p>
                      <a:pPr algn="ctr" rtl="0" fontAlgn="ctr"/>
                      <a:r>
                        <a:rPr lang="fr-FR" sz="900" b="1" i="0" u="none" strike="noStrike">
                          <a:solidFill>
                            <a:srgbClr val="000000"/>
                          </a:solidFill>
                          <a:latin typeface="Arial"/>
                        </a:rPr>
                        <a:t>Management</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rtl="0" fontAlgn="ctr"/>
                      <a:r>
                        <a:rPr lang="fr-FR" sz="900" b="0" i="0" u="none" strike="noStrike" dirty="0">
                          <a:solidFill>
                            <a:srgbClr val="FFFFFF"/>
                          </a:solidFill>
                          <a:latin typeface="Arial"/>
                        </a:rPr>
                        <a:t>SANS OBJET</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FFFFFF"/>
                          </a:solidFill>
                          <a:latin typeface="Arial"/>
                        </a:rPr>
                        <a:t>0</a:t>
                      </a:r>
                    </a:p>
                  </a:txBody>
                  <a:tcPr marL="6588" marR="6588" marT="658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fr-FR" sz="900" b="0" i="0" u="none" strike="noStrike">
                          <a:solidFill>
                            <a:srgbClr val="FFFFFF"/>
                          </a:solidFill>
                          <a:latin typeface="Arial"/>
                        </a:rPr>
                        <a:t>0</a:t>
                      </a:r>
                    </a:p>
                  </a:txBody>
                  <a:tcPr marL="6588" marR="6588" marT="6588"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r>
              <a:tr h="340747">
                <a:tc>
                  <a:txBody>
                    <a:bodyPr/>
                    <a:lstStyle/>
                    <a:p>
                      <a:pPr algn="ctr" rtl="0" fontAlgn="ctr"/>
                      <a:r>
                        <a:rPr lang="fr-FR" sz="900" b="1" i="0" u="none" strike="noStrike">
                          <a:solidFill>
                            <a:srgbClr val="FFFFFF"/>
                          </a:solidFill>
                          <a:latin typeface="Arial"/>
                        </a:rPr>
                        <a:t>Valorisation de la plurifonctionnalité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3">
                  <a:txBody>
                    <a:bodyPr/>
                    <a:lstStyle/>
                    <a:p>
                      <a:pPr algn="ctr" rtl="0" fontAlgn="ctr"/>
                      <a:r>
                        <a:rPr lang="fr-FR" sz="900" b="1" i="0" u="none" strike="noStrike" dirty="0">
                          <a:solidFill>
                            <a:srgbClr val="FFFFFF"/>
                          </a:solidFill>
                          <a:latin typeface="Arial"/>
                        </a:rPr>
                        <a:t> </a:t>
                      </a:r>
                    </a:p>
                  </a:txBody>
                  <a:tcPr marL="6588" marR="6588" marT="6588" marB="0" anchor="ctr">
                    <a:lnL w="6350" cap="flat" cmpd="sng" algn="ctr">
                      <a:solidFill>
                        <a:srgbClr val="000000"/>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000000"/>
                          </a:solidFill>
                          <a:latin typeface="Arial"/>
                        </a:rPr>
                        <a:t>3</a:t>
                      </a:r>
                    </a:p>
                  </a:txBody>
                  <a:tcPr marL="6588" marR="6588" marT="6588" marB="0" anchor="ctr">
                    <a:lnL>
                      <a:noFill/>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fr-FR" sz="900" b="1" i="0" u="none" strike="noStrike">
                          <a:solidFill>
                            <a:srgbClr val="FFFFFF"/>
                          </a:solidFill>
                          <a:latin typeface="Arial"/>
                        </a:rPr>
                        <a:t>54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507124">
                <a:tc rowSpan="2" gridSpan="3">
                  <a:txBody>
                    <a:bodyPr/>
                    <a:lstStyle/>
                    <a:p>
                      <a:pPr algn="ctr" rtl="0" fontAlgn="ctr"/>
                      <a:r>
                        <a:rPr lang="fr-FR" sz="900" b="1" i="0" u="none" strike="noStrike" dirty="0">
                          <a:solidFill>
                            <a:srgbClr val="000000"/>
                          </a:solidFill>
                          <a:latin typeface="Arial"/>
                        </a:rPr>
                        <a:t>Classification effective</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rtl="0" fontAlgn="ctr"/>
                      <a:r>
                        <a:rPr lang="fr-FR" sz="900" b="1" i="0" u="none" strike="noStrike" dirty="0">
                          <a:solidFill>
                            <a:srgbClr val="000000"/>
                          </a:solidFill>
                          <a:latin typeface="Arial"/>
                        </a:rPr>
                        <a:t>Strate</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Total</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nombre de points liés au poste</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74369">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rtl="0" fontAlgn="ctr"/>
                      <a:r>
                        <a:rPr lang="fr-FR" sz="900" b="1" i="0" u="none" strike="noStrike">
                          <a:solidFill>
                            <a:srgbClr val="000000"/>
                          </a:solidFill>
                          <a:latin typeface="Arial"/>
                        </a:rPr>
                        <a:t>I</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9</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1144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74369">
                <a:tc gridSpan="3">
                  <a:txBody>
                    <a:bodyPr/>
                    <a:lstStyle/>
                    <a:p>
                      <a:pPr algn="l" rtl="0" fontAlgn="ctr"/>
                      <a:r>
                        <a:rPr lang="fr-FR" sz="900" b="1" i="0" u="none" strike="noStrike">
                          <a:solidFill>
                            <a:srgbClr val="FFFFFF"/>
                          </a:solidFill>
                          <a:latin typeface="Arial"/>
                        </a:rPr>
                        <a:t>Prise en compte de l'ancienneté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dirty="0">
                          <a:solidFill>
                            <a:srgbClr val="FFFFFF"/>
                          </a:solidFill>
                          <a:latin typeface="Arial"/>
                        </a:rPr>
                        <a:t>25 ans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6 points</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144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74369">
                <a:tc gridSpan="3">
                  <a:txBody>
                    <a:bodyPr/>
                    <a:lstStyle/>
                    <a:p>
                      <a:pPr algn="l" rtl="0" fontAlgn="ctr"/>
                      <a:r>
                        <a:rPr lang="fr-FR" sz="900" b="1" i="0" u="none" strike="noStrike">
                          <a:solidFill>
                            <a:srgbClr val="FFFFFF"/>
                          </a:solidFill>
                          <a:latin typeface="Arial"/>
                        </a:rPr>
                        <a:t>Prise en compte de la formation professionnelle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0 formation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25 points</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74369">
                <a:tc gridSpan="3">
                  <a:txBody>
                    <a:bodyPr/>
                    <a:lstStyle/>
                    <a:p>
                      <a:pPr algn="ctr" rtl="0" fontAlgn="ctr"/>
                      <a:r>
                        <a:rPr lang="fr-FR" sz="900" b="1" i="0" u="none" strike="noStrike">
                          <a:solidFill>
                            <a:srgbClr val="000000"/>
                          </a:solidFill>
                          <a:latin typeface="Arial"/>
                        </a:rPr>
                        <a:t>nombre de points liés à la personne</a:t>
                      </a:r>
                    </a:p>
                  </a:txBody>
                  <a:tcPr marL="6588" marR="6588" marT="658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 </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dirty="0">
                          <a:solidFill>
                            <a:srgbClr val="000000"/>
                          </a:solidFill>
                          <a:latin typeface="Arial"/>
                        </a:rPr>
                        <a:t>144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74369">
                <a:tc>
                  <a:txBody>
                    <a:bodyPr/>
                    <a:lstStyle/>
                    <a:p>
                      <a:pPr algn="l" rtl="0" fontAlgn="ctr"/>
                      <a:endParaRPr lang="fr-FR" sz="900" b="1" i="0" u="none" strike="noStrike">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900" b="1" i="0" u="none" strike="noStrike">
                          <a:solidFill>
                            <a:srgbClr val="FF0000"/>
                          </a:solidFill>
                          <a:latin typeface="Arial"/>
                        </a:rPr>
                        <a:t>Coeff. Global</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900" b="1" i="0" u="none" strike="noStrike" dirty="0">
                          <a:solidFill>
                            <a:srgbClr val="FF0000"/>
                          </a:solidFill>
                          <a:latin typeface="Arial"/>
                        </a:rPr>
                        <a:t>1288</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07124">
                <a:tc>
                  <a:txBody>
                    <a:bodyPr/>
                    <a:lstStyle/>
                    <a:p>
                      <a:pPr algn="l" rtl="0" fontAlgn="ctr"/>
                      <a:r>
                        <a:rPr lang="fr-FR" sz="900" b="0" i="0" u="none" strike="noStrike">
                          <a:solidFill>
                            <a:srgbClr val="000000"/>
                          </a:solidFill>
                          <a:latin typeface="Arial"/>
                        </a:rPr>
                        <a:t>rémunération mensuelle avant reclassification</a:t>
                      </a:r>
                    </a:p>
                  </a:txBody>
                  <a:tcPr marL="6588" marR="6588" marT="6588" marB="0" anchor="ctr">
                    <a:lnL>
                      <a:noFill/>
                    </a:lnL>
                    <a:lnR>
                      <a:noFill/>
                    </a:lnR>
                    <a:lnT>
                      <a:noFill/>
                    </a:lnT>
                    <a:lnB>
                      <a:noFill/>
                    </a:lnB>
                    <a:solidFill>
                      <a:srgbClr val="FFFF00"/>
                    </a:solidFill>
                  </a:tcPr>
                </a:tc>
                <a:tc>
                  <a:txBody>
                    <a:bodyPr/>
                    <a:lstStyle/>
                    <a:p>
                      <a:pPr algn="l" rtl="0" fontAlgn="ctr"/>
                      <a:r>
                        <a:rPr lang="fr-FR" sz="900" b="0" i="0" u="none" strike="noStrike">
                          <a:solidFill>
                            <a:srgbClr val="000000"/>
                          </a:solidFill>
                          <a:latin typeface="Arial"/>
                        </a:rPr>
                        <a:t> </a:t>
                      </a:r>
                    </a:p>
                  </a:txBody>
                  <a:tcPr marL="6588" marR="6588" marT="6588" marB="0" anchor="ctr">
                    <a:lnL>
                      <a:noFill/>
                    </a:lnL>
                    <a:lnR>
                      <a:noFill/>
                    </a:lnR>
                    <a:lnT>
                      <a:noFill/>
                    </a:lnT>
                    <a:lnB>
                      <a:noFill/>
                    </a:lnB>
                    <a:solidFill>
                      <a:srgbClr val="FFFF00"/>
                    </a:solidFill>
                  </a:tcPr>
                </a:tc>
                <a:tc>
                  <a:txBody>
                    <a:bodyPr/>
                    <a:lstStyle/>
                    <a:p>
                      <a:pPr algn="ctr" rtl="0" fontAlgn="ctr"/>
                      <a:r>
                        <a:rPr lang="fr-FR" sz="900" b="0" i="0" u="none" strike="noStrike">
                          <a:solidFill>
                            <a:srgbClr val="000000"/>
                          </a:solidFill>
                          <a:latin typeface="Arial"/>
                        </a:rPr>
                        <a:t>1667</a:t>
                      </a:r>
                    </a:p>
                  </a:txBody>
                  <a:tcPr marL="6588" marR="6588" marT="6588"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rtl="0" fontAlgn="ctr"/>
                      <a:r>
                        <a:rPr lang="fr-FR" sz="900" b="0" i="0" u="none" strike="noStrike">
                          <a:solidFill>
                            <a:srgbClr val="000000"/>
                          </a:solidFill>
                          <a:latin typeface="Arial"/>
                        </a:rPr>
                        <a:t>rémunération annuelle après reclassification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21329,28</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340747">
                <a:tc>
                  <a:txBody>
                    <a:bodyPr/>
                    <a:lstStyle/>
                    <a:p>
                      <a:pPr algn="l" fontAlgn="b"/>
                      <a:endParaRPr lang="fr-FR" sz="900" b="0" i="0" u="none" strike="noStrike">
                        <a:solidFill>
                          <a:srgbClr val="000000"/>
                        </a:solidFill>
                        <a:latin typeface="Arial"/>
                      </a:endParaRPr>
                    </a:p>
                  </a:txBody>
                  <a:tcPr marL="6588" marR="6588" marT="6588" marB="0" anchor="b">
                    <a:lnL>
                      <a:noFill/>
                    </a:lnL>
                    <a:lnR>
                      <a:noFill/>
                    </a:lnR>
                    <a:lnT>
                      <a:noFill/>
                    </a:lnT>
                    <a:lnB>
                      <a:noFill/>
                    </a:lnB>
                  </a:tcPr>
                </a:tc>
                <a:tc>
                  <a:txBody>
                    <a:bodyPr/>
                    <a:lstStyle/>
                    <a:p>
                      <a:pPr algn="l" rtl="0" fontAlgn="ctr"/>
                      <a:endParaRPr lang="fr-FR" sz="900" b="0" i="0" u="none" strike="noStrike">
                        <a:solidFill>
                          <a:srgbClr val="000000"/>
                        </a:solidFill>
                        <a:latin typeface="Calibri"/>
                      </a:endParaRPr>
                    </a:p>
                  </a:txBody>
                  <a:tcPr marL="6588" marR="6588" marT="65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588" marR="6588" marT="6588" marB="0" anchor="ctr">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rtl="0" fontAlgn="ctr"/>
                      <a:r>
                        <a:rPr lang="fr-FR" sz="900" b="0" i="0" u="none" strike="noStrike">
                          <a:solidFill>
                            <a:srgbClr val="000000"/>
                          </a:solidFill>
                          <a:latin typeface="Arial"/>
                        </a:rPr>
                        <a:t>rémunération mensuelle après reclassification</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1777,44</a:t>
                      </a:r>
                    </a:p>
                  </a:txBody>
                  <a:tcPr marL="6588" marR="6588" marT="65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C707404F-BE54-4108-A2AA-F5D5B863F278}" type="slidenum">
              <a:rPr lang="fr-FR" smtClean="0"/>
              <a:pPr>
                <a:defRPr/>
              </a:pPr>
              <a:t>43</a:t>
            </a:fld>
            <a:endParaRPr lang="fr-FR"/>
          </a:p>
        </p:txBody>
      </p:sp>
      <p:sp>
        <p:nvSpPr>
          <p:cNvPr id="8"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18787" name="ZoneTexte 4"/>
          <p:cNvSpPr txBox="1">
            <a:spLocks noChangeArrowheads="1"/>
          </p:cNvSpPr>
          <p:nvPr/>
        </p:nvSpPr>
        <p:spPr bwMode="auto">
          <a:xfrm>
            <a:off x="755650" y="6289675"/>
            <a:ext cx="7272338" cy="523875"/>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6" name="Tableau 5"/>
          <p:cNvGraphicFramePr>
            <a:graphicFrameLocks noGrp="1"/>
          </p:cNvGraphicFramePr>
          <p:nvPr/>
        </p:nvGraphicFramePr>
        <p:xfrm>
          <a:off x="684213" y="260350"/>
          <a:ext cx="7921625" cy="5903913"/>
        </p:xfrm>
        <a:graphic>
          <a:graphicData uri="http://schemas.openxmlformats.org/drawingml/2006/table">
            <a:tbl>
              <a:tblPr/>
              <a:tblGrid>
                <a:gridCol w="1320147"/>
                <a:gridCol w="1320147"/>
                <a:gridCol w="1320147"/>
                <a:gridCol w="1320147"/>
                <a:gridCol w="1320147"/>
                <a:gridCol w="1320147"/>
              </a:tblGrid>
              <a:tr h="166548">
                <a:tc>
                  <a:txBody>
                    <a:bodyPr/>
                    <a:lstStyle/>
                    <a:p>
                      <a:pPr algn="l" fontAlgn="b"/>
                      <a:r>
                        <a:rPr lang="fr-FR" sz="900" b="0" i="0" u="none" strike="noStrike" dirty="0">
                          <a:solidFill>
                            <a:srgbClr val="000000"/>
                          </a:solidFill>
                          <a:latin typeface="Arial"/>
                        </a:rPr>
                        <a:t>Salarié</a:t>
                      </a:r>
                    </a:p>
                  </a:txBody>
                  <a:tcPr marL="6513" marR="6513" marT="6513" marB="0" anchor="b">
                    <a:lnL>
                      <a:noFill/>
                    </a:lnL>
                    <a:lnR>
                      <a:noFill/>
                    </a:lnR>
                    <a:lnT>
                      <a:noFill/>
                    </a:lnT>
                    <a:lnB>
                      <a:noFill/>
                    </a:lnB>
                  </a:tcPr>
                </a:tc>
                <a:tc>
                  <a:txBody>
                    <a:bodyPr/>
                    <a:lstStyle/>
                    <a:p>
                      <a:pPr algn="l" fontAlgn="b"/>
                      <a:r>
                        <a:rPr lang="fr-FR" sz="900" b="0" i="0" u="none" strike="noStrike">
                          <a:solidFill>
                            <a:srgbClr val="000000"/>
                          </a:solidFill>
                          <a:latin typeface="Arial"/>
                        </a:rPr>
                        <a:t>Alain B.</a:t>
                      </a: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r>
              <a:tr h="166548">
                <a:tc>
                  <a:txBody>
                    <a:bodyPr/>
                    <a:lstStyle/>
                    <a:p>
                      <a:pPr algn="l" fontAlgn="b"/>
                      <a:endParaRPr lang="fr-FR" sz="900" b="0" i="0" u="none" strike="noStrike" dirty="0">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325545">
                <a:tc>
                  <a:txBody>
                    <a:bodyPr/>
                    <a:lstStyle/>
                    <a:p>
                      <a:pPr algn="ctr" fontAlgn="b"/>
                      <a:r>
                        <a:rPr lang="fr-FR" sz="900" b="0" i="0" u="none" strike="noStrike">
                          <a:solidFill>
                            <a:srgbClr val="000000"/>
                          </a:solidFill>
                          <a:latin typeface="Arial"/>
                        </a:rPr>
                        <a:t>n° de fonction</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intitulé de fonction</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strate de rattachement</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latin typeface="Arial"/>
                        </a:rPr>
                        <a:t>temps de travail</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325545">
                <a:tc>
                  <a:txBody>
                    <a:bodyPr/>
                    <a:lstStyle/>
                    <a:p>
                      <a:pPr algn="ctr" fontAlgn="t"/>
                      <a:r>
                        <a:rPr lang="fr-FR" sz="900" b="0" i="0" u="none" strike="noStrike" dirty="0">
                          <a:solidFill>
                            <a:srgbClr val="000000"/>
                          </a:solidFill>
                          <a:latin typeface="Arial"/>
                        </a:rPr>
                        <a:t>13</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a:solidFill>
                            <a:srgbClr val="000000"/>
                          </a:solidFill>
                          <a:latin typeface="Arial"/>
                        </a:rPr>
                        <a:t>Fonction de sécurisation simple</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a:solidFill>
                            <a:srgbClr val="000000"/>
                          </a:solidFill>
                          <a:latin typeface="Arial"/>
                        </a:rPr>
                        <a:t>I</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latin typeface="Arial"/>
                        </a:rPr>
                        <a:t>20%</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Base = 925 points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484542">
                <a:tc>
                  <a:txBody>
                    <a:bodyPr/>
                    <a:lstStyle/>
                    <a:p>
                      <a:pPr algn="ctr" fontAlgn="t"/>
                      <a:r>
                        <a:rPr lang="fr-FR" sz="900" b="0" i="0" u="none" strike="noStrike">
                          <a:solidFill>
                            <a:srgbClr val="000000"/>
                          </a:solidFill>
                          <a:latin typeface="Arial"/>
                        </a:rPr>
                        <a:t>14</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dirty="0">
                          <a:solidFill>
                            <a:srgbClr val="000000"/>
                          </a:solidFill>
                          <a:latin typeface="Arial"/>
                        </a:rPr>
                        <a:t>Fonction prise en charge d’un groupe d’élèves</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a:solidFill>
                            <a:srgbClr val="000000"/>
                          </a:solidFill>
                          <a:latin typeface="Arial"/>
                        </a:rPr>
                        <a:t>II</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latin typeface="Arial"/>
                        </a:rPr>
                        <a:t>60%</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r>
              <a:tr h="484542">
                <a:tc>
                  <a:txBody>
                    <a:bodyPr/>
                    <a:lstStyle/>
                    <a:p>
                      <a:pPr algn="ctr" fontAlgn="t"/>
                      <a:r>
                        <a:rPr lang="fr-FR" sz="900" b="0" i="0" u="none" strike="noStrike">
                          <a:solidFill>
                            <a:srgbClr val="000000"/>
                          </a:solidFill>
                          <a:latin typeface="Arial"/>
                        </a:rPr>
                        <a:t>15</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dirty="0">
                          <a:solidFill>
                            <a:srgbClr val="000000"/>
                          </a:solidFill>
                          <a:latin typeface="Arial"/>
                        </a:rPr>
                        <a:t>Fonction animation (pour l’aide au devoir)</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a:solidFill>
                            <a:srgbClr val="000000"/>
                          </a:solidFill>
                          <a:latin typeface="Arial"/>
                        </a:rPr>
                        <a:t>II</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latin typeface="Arial"/>
                        </a:rPr>
                        <a:t>20%</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r>
              <a:tr h="166548">
                <a:tc>
                  <a:txBody>
                    <a:bodyPr/>
                    <a:lstStyle/>
                    <a:p>
                      <a:pPr algn="ctr" fontAlgn="t"/>
                      <a:r>
                        <a:rPr lang="fr-FR" sz="900" b="0" i="0" u="none" strike="noStrike">
                          <a:solidFill>
                            <a:srgbClr val="000000"/>
                          </a:solidFill>
                          <a:latin typeface="Arial"/>
                        </a:rPr>
                        <a:t> </a:t>
                      </a:r>
                    </a:p>
                  </a:txBody>
                  <a:tcPr marL="6513" marR="6513" marT="6513"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dirty="0">
                          <a:solidFill>
                            <a:srgbClr val="000000"/>
                          </a:solidFill>
                          <a:latin typeface="Arial"/>
                        </a:rPr>
                        <a:t> </a:t>
                      </a:r>
                    </a:p>
                  </a:txBody>
                  <a:tcPr marL="6513" marR="6513" marT="6513"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dirty="0">
                          <a:solidFill>
                            <a:srgbClr val="000000"/>
                          </a:solidFill>
                          <a:latin typeface="Arial"/>
                        </a:rPr>
                        <a:t> </a:t>
                      </a:r>
                    </a:p>
                  </a:txBody>
                  <a:tcPr marL="6513" marR="6513" marT="6513"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latin typeface="Arial"/>
                        </a:rPr>
                        <a:t> </a:t>
                      </a:r>
                    </a:p>
                  </a:txBody>
                  <a:tcPr marL="6513" marR="6513" marT="65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w="6350" cap="flat" cmpd="sng" algn="ctr">
                      <a:solidFill>
                        <a:srgbClr val="000000"/>
                      </a:solidFill>
                      <a:prstDash val="solid"/>
                      <a:round/>
                      <a:headEnd type="none" w="med" len="med"/>
                      <a:tailEnd type="none" w="med" len="med"/>
                    </a:lnB>
                  </a:tcPr>
                </a:tc>
              </a:tr>
              <a:tr h="166548">
                <a:tc gridSpan="4">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6548">
                <a:tc>
                  <a:txBody>
                    <a:bodyPr/>
                    <a:lstStyle/>
                    <a:p>
                      <a:pPr algn="ctr" fontAlgn="ctr"/>
                      <a:r>
                        <a:rPr lang="fr-FR" sz="900" b="1" i="0" u="none" strike="noStrike">
                          <a:solidFill>
                            <a:srgbClr val="000000"/>
                          </a:solidFill>
                          <a:latin typeface="Arial"/>
                        </a:rPr>
                        <a:t>Technicité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dirty="0">
                          <a:solidFill>
                            <a:srgbClr val="000000"/>
                          </a:solidFill>
                          <a:latin typeface="Arial"/>
                        </a:rPr>
                        <a:t>technicité de base </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6548">
                <a:tc>
                  <a:txBody>
                    <a:bodyPr/>
                    <a:lstStyle/>
                    <a:p>
                      <a:pPr algn="ctr" fontAlgn="ctr"/>
                      <a:r>
                        <a:rPr lang="fr-FR" sz="900" b="1" i="0" u="none" strike="noStrike">
                          <a:solidFill>
                            <a:srgbClr val="000000"/>
                          </a:solidFill>
                          <a:latin typeface="Arial"/>
                        </a:rPr>
                        <a:t>Responsabilité</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a:solidFill>
                            <a:srgbClr val="000000"/>
                          </a:solidFill>
                          <a:latin typeface="Arial"/>
                        </a:rPr>
                        <a:t>effectue son travail dans le délai imparti</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84542">
                <a:tc>
                  <a:txBody>
                    <a:bodyPr/>
                    <a:lstStyle/>
                    <a:p>
                      <a:pPr algn="ctr" fontAlgn="ctr"/>
                      <a:r>
                        <a:rPr lang="fr-FR" sz="900" b="1" i="0" u="none" strike="noStrike">
                          <a:solidFill>
                            <a:srgbClr val="000000"/>
                          </a:solidFill>
                          <a:latin typeface="Arial"/>
                        </a:rPr>
                        <a:t>Autonomie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dirty="0">
                          <a:solidFill>
                            <a:srgbClr val="000000"/>
                          </a:solidFill>
                          <a:latin typeface="Arial"/>
                        </a:rPr>
                        <a:t>autonome dans la prise en charge des groupes d’élèves, mais peut en cas d’urgence compter sur d’autres responsables (CPE, enseignant, chef d’établissement…)</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6548">
                <a:tc>
                  <a:txBody>
                    <a:bodyPr/>
                    <a:lstStyle/>
                    <a:p>
                      <a:pPr algn="ctr" fontAlgn="ctr"/>
                      <a:r>
                        <a:rPr lang="fr-FR" sz="900" b="1" i="0" u="none" strike="noStrike">
                          <a:solidFill>
                            <a:srgbClr val="000000"/>
                          </a:solidFill>
                          <a:latin typeface="Arial"/>
                        </a:rPr>
                        <a:t>Communication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dirty="0">
                          <a:solidFill>
                            <a:srgbClr val="000000"/>
                          </a:solidFill>
                          <a:latin typeface="Arial"/>
                        </a:rPr>
                        <a:t>communication en interne</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5545">
                <a:tc>
                  <a:txBody>
                    <a:bodyPr/>
                    <a:lstStyle/>
                    <a:p>
                      <a:pPr algn="ctr" fontAlgn="ctr"/>
                      <a:r>
                        <a:rPr lang="fr-FR" sz="900" b="1" i="0" u="none" strike="noStrike">
                          <a:solidFill>
                            <a:srgbClr val="000000"/>
                          </a:solidFill>
                          <a:latin typeface="Arial"/>
                        </a:rPr>
                        <a:t>Management</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t"/>
                      <a:r>
                        <a:rPr lang="fr-FR" sz="900" b="0" i="0" u="none" strike="noStrike" dirty="0">
                          <a:solidFill>
                            <a:srgbClr val="000000"/>
                          </a:solidFill>
                          <a:latin typeface="Arial"/>
                        </a:rPr>
                        <a:t>accompagne des tâches </a:t>
                      </a:r>
                      <a:r>
                        <a:rPr lang="fr-FR" sz="900" b="0" i="0" u="none" strike="noStrike" dirty="0" err="1">
                          <a:solidFill>
                            <a:srgbClr val="000000"/>
                          </a:solidFill>
                          <a:latin typeface="Arial"/>
                        </a:rPr>
                        <a:t>ré"alisées</a:t>
                      </a:r>
                      <a:r>
                        <a:rPr lang="fr-FR" sz="900" b="0" i="0" u="none" strike="noStrike" dirty="0">
                          <a:solidFill>
                            <a:srgbClr val="000000"/>
                          </a:solidFill>
                          <a:latin typeface="Arial"/>
                        </a:rPr>
                        <a:t> par une ou plusieurs personnes</a:t>
                      </a:r>
                    </a:p>
                  </a:txBody>
                  <a:tcPr marL="6513" marR="6513" marT="65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r>
              <a:tr h="325545">
                <a:tc>
                  <a:txBody>
                    <a:bodyPr/>
                    <a:lstStyle/>
                    <a:p>
                      <a:pPr algn="ctr" fontAlgn="ctr"/>
                      <a:r>
                        <a:rPr lang="fr-FR" sz="900" b="1" i="0" u="none" strike="noStrike">
                          <a:solidFill>
                            <a:srgbClr val="FFFFFF"/>
                          </a:solidFill>
                          <a:latin typeface="Arial"/>
                        </a:rPr>
                        <a:t>Valorisation de la plurifonctionnalité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38ED5"/>
                    </a:solidFill>
                  </a:tcPr>
                </a:tc>
                <a:tc gridSpan="3">
                  <a:txBody>
                    <a:bodyPr/>
                    <a:lstStyle/>
                    <a:p>
                      <a:pPr algn="ctr" rtl="0" fontAlgn="ctr"/>
                      <a:r>
                        <a:rPr lang="fr-FR" sz="900" b="0" i="0" u="none" strike="noStrike" dirty="0">
                          <a:solidFill>
                            <a:srgbClr val="FFFFFF"/>
                          </a:solidFill>
                          <a:latin typeface="Arial"/>
                        </a:rPr>
                        <a:t>sans objet</a:t>
                      </a:r>
                    </a:p>
                  </a:txBody>
                  <a:tcPr marL="6513" marR="6513" marT="651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a:solidFill>
                            <a:srgbClr val="FFFFFF"/>
                          </a:solidFill>
                          <a:latin typeface="Arial"/>
                        </a:rPr>
                        <a:t>0</a:t>
                      </a:r>
                    </a:p>
                  </a:txBody>
                  <a:tcPr marL="6513" marR="6513" marT="6513"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ctr" fontAlgn="ctr"/>
                      <a:r>
                        <a:rPr lang="fr-FR" sz="900" b="1" i="0" u="none" strike="noStrike">
                          <a:solidFill>
                            <a:srgbClr val="FFFFFF"/>
                          </a:solidFill>
                          <a:latin typeface="Arial"/>
                        </a:rPr>
                        <a:t>0</a:t>
                      </a:r>
                    </a:p>
                  </a:txBody>
                  <a:tcPr marL="6513" marR="6513" marT="6513"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r>
              <a:tr h="325545">
                <a:tc rowSpan="2" gridSpan="3">
                  <a:txBody>
                    <a:bodyPr/>
                    <a:lstStyle/>
                    <a:p>
                      <a:pPr algn="ctr" fontAlgn="ctr"/>
                      <a:r>
                        <a:rPr lang="fr-FR" sz="900" b="1" i="0" u="none" strike="noStrike">
                          <a:solidFill>
                            <a:srgbClr val="000000"/>
                          </a:solidFill>
                          <a:latin typeface="Arial"/>
                        </a:rPr>
                        <a:t>Classification effective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Total</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nombre de points liés au poste</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66548">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a:solidFill>
                            <a:srgbClr val="000000"/>
                          </a:solidFill>
                          <a:latin typeface="Arial"/>
                        </a:rPr>
                        <a:t>II</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6</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1075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81194">
                <a:tc gridSpan="3">
                  <a:txBody>
                    <a:bodyPr/>
                    <a:lstStyle/>
                    <a:p>
                      <a:pPr algn="l" fontAlgn="ctr"/>
                      <a:r>
                        <a:rPr lang="fr-FR" sz="900" b="1" i="0" u="none" strike="noStrike">
                          <a:solidFill>
                            <a:srgbClr val="FFFFFF"/>
                          </a:solidFill>
                          <a:latin typeface="Arial"/>
                        </a:rPr>
                        <a:t>Prise en compte de l'ancienneté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FFFFFF"/>
                          </a:solidFill>
                          <a:latin typeface="Arial"/>
                        </a:rPr>
                        <a:t>12 ans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dirty="0">
                          <a:solidFill>
                            <a:srgbClr val="FFFFFF"/>
                          </a:solidFill>
                          <a:latin typeface="Arial"/>
                        </a:rPr>
                        <a:t>5 points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55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66548">
                <a:tc gridSpan="3">
                  <a:txBody>
                    <a:bodyPr/>
                    <a:lstStyle/>
                    <a:p>
                      <a:pPr algn="l" fontAlgn="ctr"/>
                      <a:r>
                        <a:rPr lang="fr-FR" sz="900" b="1" i="0" u="none" strike="noStrike">
                          <a:solidFill>
                            <a:srgbClr val="FFFFFF"/>
                          </a:solidFill>
                          <a:latin typeface="Arial"/>
                        </a:rPr>
                        <a:t>Prise en compte de la formation professionnelle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FFFFFF"/>
                          </a:solidFill>
                          <a:latin typeface="Arial"/>
                        </a:rPr>
                        <a:t>0 formation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dirty="0">
                          <a:solidFill>
                            <a:srgbClr val="FFFFFF"/>
                          </a:solidFill>
                          <a:latin typeface="Arial"/>
                        </a:rPr>
                        <a:t>0 points</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66548">
                <a:tc gridSpan="3">
                  <a:txBody>
                    <a:bodyPr/>
                    <a:lstStyle/>
                    <a:p>
                      <a:pPr algn="ctr" fontAlgn="ctr"/>
                      <a:r>
                        <a:rPr lang="fr-FR" sz="900" b="1" i="0" u="none" strike="noStrike">
                          <a:solidFill>
                            <a:srgbClr val="000000"/>
                          </a:solidFill>
                          <a:latin typeface="Arial"/>
                        </a:rPr>
                        <a:t>nombre de points liés à la personne</a:t>
                      </a:r>
                    </a:p>
                  </a:txBody>
                  <a:tcPr marL="6513" marR="6513" marT="651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 </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55</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66548">
                <a:tc>
                  <a:txBody>
                    <a:bodyPr/>
                    <a:lstStyle/>
                    <a:p>
                      <a:pPr algn="l" fontAlgn="b"/>
                      <a:endParaRPr lang="fr-FR" sz="900" b="1"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900" b="0" i="0" u="none" strike="noStrike">
                          <a:solidFill>
                            <a:srgbClr val="000000"/>
                          </a:solidFill>
                          <a:latin typeface="Arial"/>
                        </a:rPr>
                        <a:t> </a:t>
                      </a:r>
                    </a:p>
                  </a:txBody>
                  <a:tcPr marL="6513" marR="6513" marT="651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fontAlgn="b"/>
                      <a:r>
                        <a:rPr lang="fr-FR" sz="900" b="1" i="0" u="none" strike="noStrike">
                          <a:solidFill>
                            <a:srgbClr val="FF0000"/>
                          </a:solidFill>
                          <a:latin typeface="Arial"/>
                        </a:rPr>
                        <a:t>Coeff. Global</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fontAlgn="ctr"/>
                      <a:r>
                        <a:rPr lang="fr-FR" sz="900" b="1" i="0" u="none" strike="noStrike">
                          <a:solidFill>
                            <a:srgbClr val="FF0000"/>
                          </a:solidFill>
                          <a:latin typeface="Arial"/>
                        </a:rPr>
                        <a:t>1130</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84542">
                <a:tc>
                  <a:txBody>
                    <a:bodyPr/>
                    <a:lstStyle/>
                    <a:p>
                      <a:pPr algn="l" fontAlgn="b"/>
                      <a:r>
                        <a:rPr lang="fr-FR" sz="900" b="0" i="0" u="none" strike="noStrike">
                          <a:solidFill>
                            <a:srgbClr val="000000"/>
                          </a:solidFill>
                          <a:latin typeface="Arial"/>
                        </a:rPr>
                        <a:t>rémunération mensuelle avant reclassification</a:t>
                      </a:r>
                    </a:p>
                  </a:txBody>
                  <a:tcPr marL="6513" marR="6513" marT="6513" marB="0" anchor="b">
                    <a:lnL>
                      <a:noFill/>
                    </a:lnL>
                    <a:lnR>
                      <a:noFill/>
                    </a:lnR>
                    <a:lnT>
                      <a:noFill/>
                    </a:lnT>
                    <a:lnB>
                      <a:noFill/>
                    </a:lnB>
                    <a:solidFill>
                      <a:srgbClr val="FFFF00"/>
                    </a:solidFill>
                  </a:tcPr>
                </a:tc>
                <a:tc>
                  <a:txBody>
                    <a:bodyPr/>
                    <a:lstStyle/>
                    <a:p>
                      <a:pPr algn="l" fontAlgn="b"/>
                      <a:r>
                        <a:rPr lang="fr-FR" sz="900" b="0" i="0" u="none" strike="noStrike">
                          <a:solidFill>
                            <a:srgbClr val="000000"/>
                          </a:solidFill>
                          <a:latin typeface="Arial"/>
                        </a:rPr>
                        <a:t> </a:t>
                      </a:r>
                    </a:p>
                  </a:txBody>
                  <a:tcPr marL="6513" marR="6513" marT="6513" marB="0" anchor="b">
                    <a:lnL>
                      <a:noFill/>
                    </a:lnL>
                    <a:lnR>
                      <a:noFill/>
                    </a:lnR>
                    <a:lnT>
                      <a:noFill/>
                    </a:lnT>
                    <a:lnB>
                      <a:noFill/>
                    </a:lnB>
                    <a:solidFill>
                      <a:srgbClr val="FFFF00"/>
                    </a:solidFill>
                  </a:tcPr>
                </a:tc>
                <a:tc>
                  <a:txBody>
                    <a:bodyPr/>
                    <a:lstStyle/>
                    <a:p>
                      <a:pPr algn="ctr" fontAlgn="b"/>
                      <a:r>
                        <a:rPr lang="fr-FR" sz="900" b="0" i="0" u="none" strike="noStrike">
                          <a:solidFill>
                            <a:srgbClr val="000000"/>
                          </a:solidFill>
                          <a:latin typeface="Arial"/>
                        </a:rPr>
                        <a:t>1515</a:t>
                      </a:r>
                    </a:p>
                  </a:txBody>
                  <a:tcPr marL="6513" marR="6513" marT="6513" marB="0" anchor="b">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fontAlgn="b"/>
                      <a:r>
                        <a:rPr lang="fr-FR" sz="900" b="0" i="0" u="none" strike="noStrike">
                          <a:solidFill>
                            <a:srgbClr val="000000"/>
                          </a:solidFill>
                          <a:latin typeface="Arial"/>
                        </a:rPr>
                        <a:t>rémunération annuelle après reclassification</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fontAlgn="b"/>
                      <a:r>
                        <a:rPr lang="fr-FR" sz="900" b="0" i="0" u="none" strike="noStrike" dirty="0">
                          <a:solidFill>
                            <a:srgbClr val="000000"/>
                          </a:solidFill>
                          <a:latin typeface="Arial"/>
                        </a:rPr>
                        <a:t>18712,80</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325545">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a:noFill/>
                    </a:lnR>
                    <a:lnT>
                      <a:noFill/>
                    </a:lnT>
                    <a:lnB>
                      <a:noFill/>
                    </a:lnB>
                  </a:tcPr>
                </a:tc>
                <a:tc>
                  <a:txBody>
                    <a:bodyPr/>
                    <a:lstStyle/>
                    <a:p>
                      <a:pPr algn="l" fontAlgn="b"/>
                      <a:endParaRPr lang="fr-FR" sz="900" b="0" i="0" u="none" strike="noStrike">
                        <a:solidFill>
                          <a:srgbClr val="000000"/>
                        </a:solidFill>
                        <a:latin typeface="Arial"/>
                      </a:endParaRPr>
                    </a:p>
                  </a:txBody>
                  <a:tcPr marL="6513" marR="6513" marT="6513"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ctr"/>
                      <a:r>
                        <a:rPr lang="fr-FR" sz="900" b="0" i="0" u="none" strike="noStrike">
                          <a:solidFill>
                            <a:srgbClr val="000000"/>
                          </a:solidFill>
                          <a:latin typeface="Arial"/>
                        </a:rPr>
                        <a:t>rémunération mensuelle après reclassification</a:t>
                      </a:r>
                    </a:p>
                  </a:txBody>
                  <a:tcPr marL="6513" marR="6513" marT="65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fontAlgn="b"/>
                      <a:r>
                        <a:rPr lang="fr-FR" sz="900" b="0" i="0" u="none" strike="noStrike" dirty="0">
                          <a:solidFill>
                            <a:srgbClr val="000000"/>
                          </a:solidFill>
                          <a:latin typeface="Arial"/>
                        </a:rPr>
                        <a:t>1559,40</a:t>
                      </a:r>
                    </a:p>
                  </a:txBody>
                  <a:tcPr marL="6513" marR="6513" marT="65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F2E6507F-A19E-4748-BCD4-87A0125545EA}" type="slidenum">
              <a:rPr lang="fr-FR" smtClean="0"/>
              <a:pPr>
                <a:defRPr/>
              </a:pPr>
              <a:t>44</a:t>
            </a:fld>
            <a:endParaRPr lang="fr-FR"/>
          </a:p>
        </p:txBody>
      </p:sp>
      <p:sp>
        <p:nvSpPr>
          <p:cNvPr id="4" name="AutoShape 2"/>
          <p:cNvSpPr txBox="1">
            <a:spLocks noChangeArrowheads="1"/>
          </p:cNvSpPr>
          <p:nvPr/>
        </p:nvSpPr>
        <p:spPr>
          <a:xfrm>
            <a:off x="3028950" y="0"/>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20835" name="ZoneTexte 5"/>
          <p:cNvSpPr txBox="1">
            <a:spLocks noChangeArrowheads="1"/>
          </p:cNvSpPr>
          <p:nvPr/>
        </p:nvSpPr>
        <p:spPr bwMode="auto">
          <a:xfrm>
            <a:off x="34925" y="6334125"/>
            <a:ext cx="7273925" cy="523875"/>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7" name="Tableau 6"/>
          <p:cNvGraphicFramePr>
            <a:graphicFrameLocks noGrp="1"/>
          </p:cNvGraphicFramePr>
          <p:nvPr/>
        </p:nvGraphicFramePr>
        <p:xfrm>
          <a:off x="1042988" y="188913"/>
          <a:ext cx="7488237" cy="6048375"/>
        </p:xfrm>
        <a:graphic>
          <a:graphicData uri="http://schemas.openxmlformats.org/drawingml/2006/table">
            <a:tbl>
              <a:tblPr/>
              <a:tblGrid>
                <a:gridCol w="1248138"/>
                <a:gridCol w="1248138"/>
                <a:gridCol w="1248138"/>
                <a:gridCol w="1248138"/>
                <a:gridCol w="1248138"/>
                <a:gridCol w="1248138"/>
              </a:tblGrid>
              <a:tr h="150273">
                <a:tc>
                  <a:txBody>
                    <a:bodyPr/>
                    <a:lstStyle/>
                    <a:p>
                      <a:pPr algn="l" fontAlgn="ctr"/>
                      <a:r>
                        <a:rPr lang="fr-FR" sz="900" b="0" i="0" u="none" strike="noStrike" dirty="0">
                          <a:solidFill>
                            <a:srgbClr val="000000"/>
                          </a:solidFill>
                          <a:latin typeface="Arial"/>
                        </a:rPr>
                        <a:t>Salarié</a:t>
                      </a:r>
                    </a:p>
                  </a:txBody>
                  <a:tcPr marL="6320" marR="6320" marT="6320" marB="0" anchor="ctr">
                    <a:lnL>
                      <a:noFill/>
                    </a:lnL>
                    <a:lnR>
                      <a:noFill/>
                    </a:lnR>
                    <a:lnT>
                      <a:noFill/>
                    </a:lnT>
                    <a:lnB>
                      <a:noFill/>
                    </a:lnB>
                  </a:tcPr>
                </a:tc>
                <a:tc>
                  <a:txBody>
                    <a:bodyPr/>
                    <a:lstStyle/>
                    <a:p>
                      <a:pPr algn="l" fontAlgn="ctr"/>
                      <a:r>
                        <a:rPr lang="fr-FR" sz="900" b="0" i="0" u="none" strike="noStrike">
                          <a:solidFill>
                            <a:srgbClr val="000000"/>
                          </a:solidFill>
                          <a:latin typeface="Arial"/>
                        </a:rPr>
                        <a:t>Rose-Marie M.</a:t>
                      </a:r>
                    </a:p>
                  </a:txBody>
                  <a:tcPr marL="6320" marR="6320" marT="632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r>
              <a:tr h="150273">
                <a:tc>
                  <a:txBody>
                    <a:bodyPr/>
                    <a:lstStyle/>
                    <a:p>
                      <a:pPr algn="l" fontAlgn="ctr"/>
                      <a:endParaRPr lang="fr-FR" sz="900" b="0" i="0" u="none" strike="noStrike" dirty="0">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n° de fonction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intitulé de fonction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strate de rattachement</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temps de travail</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150273">
                <a:tc>
                  <a:txBody>
                    <a:bodyPr/>
                    <a:lstStyle/>
                    <a:p>
                      <a:pPr algn="ctr" fontAlgn="ctr"/>
                      <a:r>
                        <a:rPr lang="fr-FR" sz="900" b="0" i="0" u="none" strike="noStrike" dirty="0">
                          <a:solidFill>
                            <a:srgbClr val="000000"/>
                          </a:solidFill>
                          <a:latin typeface="Arial"/>
                        </a:rPr>
                        <a:t>26</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Accueil et standard</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900" b="1" i="0" u="none" strike="noStrike">
                          <a:solidFill>
                            <a:srgbClr val="FFFFFF"/>
                          </a:solidFill>
                          <a:latin typeface="Arial"/>
                        </a:rPr>
                        <a:t>Base = 925 points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93927">
                <a:tc>
                  <a:txBody>
                    <a:bodyPr/>
                    <a:lstStyle/>
                    <a:p>
                      <a:pPr algn="ctr" fontAlgn="ctr"/>
                      <a:r>
                        <a:rPr lang="fr-FR" sz="900" b="0" i="0" u="none" strike="noStrike" dirty="0">
                          <a:solidFill>
                            <a:srgbClr val="000000"/>
                          </a:solidFill>
                          <a:latin typeface="Arial"/>
                        </a:rPr>
                        <a:t>27</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Secrétariat famille / élèves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a:noFill/>
                    </a:lnB>
                  </a:tcPr>
                </a:tc>
              </a:tr>
              <a:tr h="581235">
                <a:tc>
                  <a:txBody>
                    <a:bodyPr/>
                    <a:lstStyle/>
                    <a:p>
                      <a:pPr algn="ctr" fontAlgn="ctr"/>
                      <a:r>
                        <a:rPr lang="fr-FR" sz="900" b="0" i="0" u="none" strike="noStrike" dirty="0">
                          <a:solidFill>
                            <a:srgbClr val="000000"/>
                          </a:solidFill>
                          <a:latin typeface="Arial"/>
                        </a:rPr>
                        <a:t>28</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Secrétariat pédagogique et gestion des enseignants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25%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r>
              <a:tr h="293927">
                <a:tc>
                  <a:txBody>
                    <a:bodyPr/>
                    <a:lstStyle/>
                    <a:p>
                      <a:pPr algn="ctr" fontAlgn="ctr"/>
                      <a:r>
                        <a:rPr lang="fr-FR" sz="900" b="0" i="0" u="none" strike="noStrike" dirty="0">
                          <a:solidFill>
                            <a:srgbClr val="000000"/>
                          </a:solidFill>
                          <a:latin typeface="Arial"/>
                        </a:rPr>
                        <a:t>30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Secrétariat général et intendance</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r>
              <a:tr h="293927">
                <a:tc>
                  <a:txBody>
                    <a:bodyPr/>
                    <a:lstStyle/>
                    <a:p>
                      <a:pPr algn="ctr" fontAlgn="ctr"/>
                      <a:r>
                        <a:rPr lang="fr-FR" sz="900" b="0" i="0" u="none" strike="noStrike">
                          <a:solidFill>
                            <a:srgbClr val="000000"/>
                          </a:solidFill>
                          <a:latin typeface="Arial"/>
                        </a:rPr>
                        <a:t>33</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Secrétariat de direction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35%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r>
              <a:tr h="150273">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dirty="0">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w="6350" cap="flat" cmpd="sng" algn="ctr">
                      <a:solidFill>
                        <a:srgbClr val="000000"/>
                      </a:solidFill>
                      <a:prstDash val="solid"/>
                      <a:round/>
                      <a:headEnd type="none" w="med" len="med"/>
                      <a:tailEnd type="none" w="med" len="med"/>
                    </a:lnB>
                  </a:tcPr>
                </a:tc>
              </a:tr>
              <a:tr h="150273">
                <a:tc gridSpan="4">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Technicité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technicité et expérience lui permettant de réaliser l'ensemble des travaux de son champ de compétences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Responsabilité</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Peut se voir confier des tâches moins courantes qu’il réalisera dans un délai fixé</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Autonomie</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organise avec </a:t>
                      </a:r>
                      <a:r>
                        <a:rPr lang="fr-FR" sz="900" b="0" i="0" u="none" strike="noStrike" dirty="0" err="1">
                          <a:solidFill>
                            <a:srgbClr val="000000"/>
                          </a:solidFill>
                          <a:latin typeface="Arial"/>
                        </a:rPr>
                        <a:t>fiabilitéson</a:t>
                      </a:r>
                      <a:r>
                        <a:rPr lang="fr-FR" sz="900" b="0" i="0" u="none" strike="noStrike" dirty="0">
                          <a:solidFill>
                            <a:srgbClr val="000000"/>
                          </a:solidFill>
                          <a:latin typeface="Arial"/>
                        </a:rPr>
                        <a:t> travail courant, et y </a:t>
                      </a:r>
                      <a:r>
                        <a:rPr lang="fr-FR" sz="900" b="0" i="0" u="none" strike="noStrike" dirty="0" err="1">
                          <a:solidFill>
                            <a:srgbClr val="000000"/>
                          </a:solidFill>
                          <a:latin typeface="Arial"/>
                        </a:rPr>
                        <a:t>intégre</a:t>
                      </a:r>
                      <a:r>
                        <a:rPr lang="fr-FR" sz="900" b="0" i="0" u="none" strike="noStrike" dirty="0">
                          <a:solidFill>
                            <a:srgbClr val="000000"/>
                          </a:solidFill>
                          <a:latin typeface="Arial"/>
                        </a:rPr>
                        <a:t> des travaux non courants demandés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Communication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communication en externe sur des questions simples relevant de son champ d'activité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927">
                <a:tc>
                  <a:txBody>
                    <a:bodyPr/>
                    <a:lstStyle/>
                    <a:p>
                      <a:pPr algn="ctr" fontAlgn="ctr"/>
                      <a:r>
                        <a:rPr lang="fr-FR" sz="900" b="0" i="0" u="none" strike="noStrike">
                          <a:solidFill>
                            <a:srgbClr val="000000"/>
                          </a:solidFill>
                          <a:latin typeface="Arial"/>
                        </a:rPr>
                        <a:t>Management</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peut accompagner des tâches réalisées par une plusieurs personnes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7581">
                <a:tc>
                  <a:txBody>
                    <a:bodyPr/>
                    <a:lstStyle/>
                    <a:p>
                      <a:pPr algn="ctr" fontAlgn="ctr"/>
                      <a:r>
                        <a:rPr lang="fr-FR" sz="900" b="1" i="0" u="none" strike="noStrike">
                          <a:solidFill>
                            <a:srgbClr val="FFFFFF"/>
                          </a:solidFill>
                          <a:latin typeface="Arial"/>
                        </a:rPr>
                        <a:t>Valorisation de la plurifonctionnalité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3">
                  <a:txBody>
                    <a:bodyPr/>
                    <a:lstStyle/>
                    <a:p>
                      <a:pPr algn="ctr" rtl="0" fontAlgn="ctr"/>
                      <a:r>
                        <a:rPr lang="fr-FR" sz="900" b="1" i="0" u="none" strike="noStrike" dirty="0">
                          <a:solidFill>
                            <a:srgbClr val="FFFFFF"/>
                          </a:solidFill>
                          <a:latin typeface="Arial"/>
                        </a:rPr>
                        <a:t>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a:solidFill>
                            <a:srgbClr val="000000"/>
                          </a:solidFill>
                          <a:latin typeface="Arial"/>
                        </a:rPr>
                        <a:t>1</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25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0273">
                <a:tc rowSpan="2" gridSpan="3">
                  <a:txBody>
                    <a:bodyPr/>
                    <a:lstStyle/>
                    <a:p>
                      <a:pPr algn="ctr" fontAlgn="ctr"/>
                      <a:r>
                        <a:rPr lang="fr-FR" sz="900" b="1" i="0" u="none" strike="noStrike">
                          <a:solidFill>
                            <a:srgbClr val="000000"/>
                          </a:solidFill>
                          <a:latin typeface="Arial"/>
                        </a:rPr>
                        <a:t>Classification effective</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Total</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Coefficient</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0273">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a:solidFill>
                            <a:srgbClr val="000000"/>
                          </a:solidFill>
                          <a:latin typeface="Arial"/>
                        </a:rPr>
                        <a:t>II</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9</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1175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0273">
                <a:tc gridSpan="3">
                  <a:txBody>
                    <a:bodyPr/>
                    <a:lstStyle/>
                    <a:p>
                      <a:pPr algn="l" rtl="0" fontAlgn="ctr"/>
                      <a:r>
                        <a:rPr lang="fr-FR" sz="900" b="1" i="0" u="none" strike="noStrike">
                          <a:solidFill>
                            <a:srgbClr val="FFFFFF"/>
                          </a:solidFill>
                          <a:latin typeface="Arial"/>
                        </a:rPr>
                        <a:t>Prise en compte de l'ancienneté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10 ans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5 points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45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0273">
                <a:tc gridSpan="3">
                  <a:txBody>
                    <a:bodyPr/>
                    <a:lstStyle/>
                    <a:p>
                      <a:pPr algn="l" rtl="0" fontAlgn="ctr"/>
                      <a:r>
                        <a:rPr lang="fr-FR" sz="900" b="1" i="0" u="none" strike="noStrike">
                          <a:solidFill>
                            <a:srgbClr val="FFFFFF"/>
                          </a:solidFill>
                          <a:latin typeface="Arial"/>
                        </a:rPr>
                        <a:t>Prise en compte de la formation professionnelle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0 formation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0 points</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0273">
                <a:tc gridSpan="3">
                  <a:txBody>
                    <a:bodyPr/>
                    <a:lstStyle/>
                    <a:p>
                      <a:pPr algn="ctr" rtl="0" fontAlgn="ctr"/>
                      <a:r>
                        <a:rPr lang="fr-FR" sz="900" b="1" i="0" u="none" strike="noStrike">
                          <a:solidFill>
                            <a:srgbClr val="000000"/>
                          </a:solidFill>
                          <a:latin typeface="Arial"/>
                        </a:rPr>
                        <a:t>nombre de points liés à la personne</a:t>
                      </a:r>
                    </a:p>
                  </a:txBody>
                  <a:tcPr marL="6320" marR="6320" marT="63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 </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dirty="0">
                          <a:solidFill>
                            <a:srgbClr val="000000"/>
                          </a:solidFill>
                          <a:latin typeface="Arial"/>
                        </a:rPr>
                        <a:t>45</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0273">
                <a:tc>
                  <a:txBody>
                    <a:bodyPr/>
                    <a:lstStyle/>
                    <a:p>
                      <a:pPr algn="l" rtl="0" fontAlgn="ctr"/>
                      <a:endParaRPr lang="fr-FR" sz="900" b="1"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320" marR="6320" marT="632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320" marR="6320" marT="63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900" b="1" i="0" u="none" strike="noStrike">
                          <a:solidFill>
                            <a:srgbClr val="FF0000"/>
                          </a:solidFill>
                          <a:latin typeface="Arial"/>
                        </a:rPr>
                        <a:t>Coeff. Global</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900" b="1" i="0" u="none" strike="noStrike" dirty="0">
                          <a:solidFill>
                            <a:srgbClr val="FF0000"/>
                          </a:solidFill>
                          <a:latin typeface="Arial"/>
                        </a:rPr>
                        <a:t>1220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37581">
                <a:tc>
                  <a:txBody>
                    <a:bodyPr/>
                    <a:lstStyle/>
                    <a:p>
                      <a:pPr algn="l" rtl="0" fontAlgn="ctr"/>
                      <a:r>
                        <a:rPr lang="fr-FR" sz="900" b="0" i="0" u="none" strike="noStrike">
                          <a:solidFill>
                            <a:srgbClr val="000000"/>
                          </a:solidFill>
                          <a:latin typeface="Arial"/>
                        </a:rPr>
                        <a:t>rémunération mensuelle avant reclassification</a:t>
                      </a:r>
                    </a:p>
                  </a:txBody>
                  <a:tcPr marL="6320" marR="6320" marT="6320" marB="0" anchor="ctr">
                    <a:lnL>
                      <a:noFill/>
                    </a:lnL>
                    <a:lnR>
                      <a:noFill/>
                    </a:lnR>
                    <a:lnT>
                      <a:noFill/>
                    </a:lnT>
                    <a:lnB>
                      <a:noFill/>
                    </a:lnB>
                    <a:solidFill>
                      <a:srgbClr val="FFFF00"/>
                    </a:solidFill>
                  </a:tcPr>
                </a:tc>
                <a:tc>
                  <a:txBody>
                    <a:bodyPr/>
                    <a:lstStyle/>
                    <a:p>
                      <a:pPr algn="l" rtl="0" fontAlgn="ctr"/>
                      <a:r>
                        <a:rPr lang="fr-FR" sz="900" b="0" i="0" u="none" strike="noStrike">
                          <a:solidFill>
                            <a:srgbClr val="000000"/>
                          </a:solidFill>
                          <a:latin typeface="Arial"/>
                        </a:rPr>
                        <a:t> </a:t>
                      </a:r>
                    </a:p>
                  </a:txBody>
                  <a:tcPr marL="6320" marR="6320" marT="6320" marB="0" anchor="ctr">
                    <a:lnL>
                      <a:noFill/>
                    </a:lnL>
                    <a:lnR>
                      <a:noFill/>
                    </a:lnR>
                    <a:lnT>
                      <a:noFill/>
                    </a:lnT>
                    <a:lnB>
                      <a:noFill/>
                    </a:lnB>
                    <a:solidFill>
                      <a:srgbClr val="FFFF00"/>
                    </a:solidFill>
                  </a:tcPr>
                </a:tc>
                <a:tc>
                  <a:txBody>
                    <a:bodyPr/>
                    <a:lstStyle/>
                    <a:p>
                      <a:pPr algn="ctr" rtl="0" fontAlgn="ctr"/>
                      <a:r>
                        <a:rPr lang="fr-FR" sz="900" b="0" i="0" u="none" strike="noStrike">
                          <a:solidFill>
                            <a:srgbClr val="000000"/>
                          </a:solidFill>
                          <a:latin typeface="Arial"/>
                        </a:rPr>
                        <a:t>1634</a:t>
                      </a:r>
                    </a:p>
                  </a:txBody>
                  <a:tcPr marL="6320" marR="6320" marT="6320"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rtl="0" fontAlgn="ctr"/>
                      <a:r>
                        <a:rPr lang="fr-FR" sz="900" b="0" i="0" u="none" strike="noStrike">
                          <a:solidFill>
                            <a:srgbClr val="000000"/>
                          </a:solidFill>
                          <a:latin typeface="Arial"/>
                        </a:rPr>
                        <a:t>rémunération annuelle après reclassification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20203,20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93927">
                <a:tc>
                  <a:txBody>
                    <a:bodyPr/>
                    <a:lstStyle/>
                    <a:p>
                      <a:pPr algn="l" rtl="0"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20" marR="6320" marT="6320"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320" marR="6320" marT="6320" marB="0" anchor="ctr">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rtl="0" fontAlgn="ctr"/>
                      <a:r>
                        <a:rPr lang="fr-FR" sz="900" b="0" i="0" u="none" strike="noStrike">
                          <a:solidFill>
                            <a:srgbClr val="000000"/>
                          </a:solidFill>
                          <a:latin typeface="Arial"/>
                        </a:rPr>
                        <a:t>rémunération mensuelle après reclassification</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1683,60</a:t>
                      </a:r>
                    </a:p>
                  </a:txBody>
                  <a:tcPr marL="6320" marR="6320" marT="63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FB95455C-93CB-4E11-95EE-96A851BBCA2F}" type="slidenum">
              <a:rPr lang="fr-FR" smtClean="0"/>
              <a:pPr>
                <a:defRPr/>
              </a:pPr>
              <a:t>45</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22883" name="ZoneTexte 4"/>
          <p:cNvSpPr txBox="1">
            <a:spLocks noChangeArrowheads="1"/>
          </p:cNvSpPr>
          <p:nvPr/>
        </p:nvSpPr>
        <p:spPr bwMode="auto">
          <a:xfrm>
            <a:off x="468313" y="6362700"/>
            <a:ext cx="7272337" cy="522288"/>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6" name="Tableau 5"/>
          <p:cNvGraphicFramePr>
            <a:graphicFrameLocks noGrp="1"/>
          </p:cNvGraphicFramePr>
          <p:nvPr/>
        </p:nvGraphicFramePr>
        <p:xfrm>
          <a:off x="1042988" y="188913"/>
          <a:ext cx="7272337" cy="6048375"/>
        </p:xfrm>
        <a:graphic>
          <a:graphicData uri="http://schemas.openxmlformats.org/drawingml/2006/table">
            <a:tbl>
              <a:tblPr/>
              <a:tblGrid>
                <a:gridCol w="1273281"/>
                <a:gridCol w="1845179"/>
                <a:gridCol w="1240909"/>
                <a:gridCol w="1035890"/>
                <a:gridCol w="938775"/>
                <a:gridCol w="938775"/>
              </a:tblGrid>
              <a:tr h="159399">
                <a:tc>
                  <a:txBody>
                    <a:bodyPr/>
                    <a:lstStyle/>
                    <a:p>
                      <a:pPr algn="l" fontAlgn="ctr"/>
                      <a:r>
                        <a:rPr lang="fr-FR" sz="900" b="0" i="0" u="none" strike="noStrike" dirty="0">
                          <a:solidFill>
                            <a:srgbClr val="000000"/>
                          </a:solidFill>
                          <a:latin typeface="Arial"/>
                        </a:rPr>
                        <a:t>Salarié</a:t>
                      </a:r>
                    </a:p>
                  </a:txBody>
                  <a:tcPr marL="6410" marR="6410" marT="6410" marB="0" anchor="ctr">
                    <a:lnL>
                      <a:noFill/>
                    </a:lnL>
                    <a:lnR>
                      <a:noFill/>
                    </a:lnR>
                    <a:lnT>
                      <a:noFill/>
                    </a:lnT>
                    <a:lnB>
                      <a:noFill/>
                    </a:lnB>
                  </a:tcPr>
                </a:tc>
                <a:tc>
                  <a:txBody>
                    <a:bodyPr/>
                    <a:lstStyle/>
                    <a:p>
                      <a:pPr algn="l" fontAlgn="ctr"/>
                      <a:r>
                        <a:rPr lang="fr-FR" sz="900" b="0" i="0" u="none" strike="noStrike">
                          <a:solidFill>
                            <a:srgbClr val="000000"/>
                          </a:solidFill>
                          <a:latin typeface="Arial"/>
                        </a:rPr>
                        <a:t>Inès L</a:t>
                      </a:r>
                    </a:p>
                  </a:txBody>
                  <a:tcPr marL="6410" marR="6410" marT="641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r>
              <a:tr h="159399">
                <a:tc>
                  <a:txBody>
                    <a:bodyPr/>
                    <a:lstStyle/>
                    <a:p>
                      <a:pPr algn="l" fontAlgn="ctr"/>
                      <a:endParaRPr lang="fr-FR" sz="900" b="0" i="0" u="none" strike="noStrike" dirty="0">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r>
              <a:tr h="311681">
                <a:tc>
                  <a:txBody>
                    <a:bodyPr/>
                    <a:lstStyle/>
                    <a:p>
                      <a:pPr algn="ctr" fontAlgn="ctr"/>
                      <a:r>
                        <a:rPr lang="fr-FR" sz="900" b="0" i="0" u="none" strike="noStrike" dirty="0">
                          <a:solidFill>
                            <a:srgbClr val="000000"/>
                          </a:solidFill>
                          <a:latin typeface="Arial"/>
                        </a:rPr>
                        <a:t>n° de fonction</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intitulé de fonction</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strate de rattachement</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temps de travail</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311681">
                <a:tc>
                  <a:txBody>
                    <a:bodyPr/>
                    <a:lstStyle/>
                    <a:p>
                      <a:pPr algn="ctr" fontAlgn="ctr"/>
                      <a:r>
                        <a:rPr lang="fr-FR" sz="900" b="0" i="0" u="none" strike="noStrike" dirty="0">
                          <a:solidFill>
                            <a:srgbClr val="000000"/>
                          </a:solidFill>
                          <a:latin typeface="Arial"/>
                        </a:rPr>
                        <a:t>3</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900" b="0" i="0" u="none" strike="noStrike">
                          <a:solidFill>
                            <a:srgbClr val="000000"/>
                          </a:solidFill>
                          <a:latin typeface="Arial"/>
                        </a:rPr>
                        <a:t>Fonction d’auxiliaire pédagogique</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II</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55%</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II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900" b="1" i="0" u="none" strike="noStrike">
                          <a:solidFill>
                            <a:srgbClr val="FFFFFF"/>
                          </a:solidFill>
                          <a:latin typeface="Arial"/>
                        </a:rPr>
                        <a:t>Base= 925 points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311681">
                <a:tc>
                  <a:txBody>
                    <a:bodyPr/>
                    <a:lstStyle/>
                    <a:p>
                      <a:pPr algn="ctr" fontAlgn="ctr"/>
                      <a:r>
                        <a:rPr lang="fr-FR" sz="900" b="0" i="0" u="none" strike="noStrike">
                          <a:solidFill>
                            <a:srgbClr val="000000"/>
                          </a:solidFill>
                          <a:latin typeface="Arial"/>
                        </a:rPr>
                        <a:t>4</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de service auprès des enseignants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15%</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a:noFill/>
                    </a:lnB>
                  </a:tcPr>
                </a:tc>
              </a:tr>
              <a:tr h="311681">
                <a:tc>
                  <a:txBody>
                    <a:bodyPr/>
                    <a:lstStyle/>
                    <a:p>
                      <a:pPr algn="ctr" fontAlgn="ctr"/>
                      <a:r>
                        <a:rPr lang="fr-FR" sz="900" b="0" i="0" u="none" strike="noStrike">
                          <a:solidFill>
                            <a:srgbClr val="000000"/>
                          </a:solidFill>
                          <a:latin typeface="Arial"/>
                        </a:rPr>
                        <a:t>13</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de sécurisation simple</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r>
              <a:tr h="463963">
                <a:tc>
                  <a:txBody>
                    <a:bodyPr/>
                    <a:lstStyle/>
                    <a:p>
                      <a:pPr algn="ctr" fontAlgn="ctr"/>
                      <a:r>
                        <a:rPr lang="fr-FR" sz="900" b="0" i="0" u="none" strike="noStrike">
                          <a:solidFill>
                            <a:srgbClr val="000000"/>
                          </a:solidFill>
                          <a:latin typeface="Arial"/>
                        </a:rPr>
                        <a:t>14</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prise en charge d'un groupe d'élèves / garderie</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dirty="0" smtClean="0">
                          <a:solidFill>
                            <a:srgbClr val="000000"/>
                          </a:solidFill>
                          <a:latin typeface="Arial"/>
                        </a:rPr>
                        <a:t>II</a:t>
                      </a:r>
                      <a:endParaRPr lang="fr-FR" sz="900" b="0" i="0" u="none" strike="noStrike" dirty="0">
                        <a:solidFill>
                          <a:srgbClr val="000000"/>
                        </a:solidFill>
                        <a:latin typeface="Arial"/>
                      </a:endParaRP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20%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r>
              <a:tr h="159399">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410" marR="6410" marT="6410" marB="0" anchor="ctr">
                    <a:lnL>
                      <a:noFill/>
                    </a:lnL>
                    <a:lnR>
                      <a:noFill/>
                    </a:lnR>
                    <a:lnT>
                      <a:noFill/>
                    </a:lnT>
                    <a:lnB w="6350" cap="flat" cmpd="sng" algn="ctr">
                      <a:solidFill>
                        <a:srgbClr val="000000"/>
                      </a:solidFill>
                      <a:prstDash val="solid"/>
                      <a:round/>
                      <a:headEnd type="none" w="med" len="med"/>
                      <a:tailEnd type="none" w="med" len="med"/>
                    </a:lnB>
                  </a:tcPr>
                </a:tc>
              </a:tr>
              <a:tr h="159399">
                <a:tc gridSpan="4">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1681">
                <a:tc>
                  <a:txBody>
                    <a:bodyPr/>
                    <a:lstStyle/>
                    <a:p>
                      <a:pPr algn="ctr" fontAlgn="ctr"/>
                      <a:r>
                        <a:rPr lang="fr-FR" sz="900" b="0" i="0" u="none" strike="noStrike">
                          <a:solidFill>
                            <a:srgbClr val="000000"/>
                          </a:solidFill>
                          <a:latin typeface="Arial"/>
                        </a:rPr>
                        <a:t>Technicité </a:t>
                      </a:r>
                    </a:p>
                  </a:txBody>
                  <a:tcPr marL="6410" marR="6410" marT="64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technicité et expérience lui permettant de réaliser tous les travaux de son domaine d'activité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4673">
                <a:tc>
                  <a:txBody>
                    <a:bodyPr/>
                    <a:lstStyle/>
                    <a:p>
                      <a:pPr algn="ctr" fontAlgn="ctr"/>
                      <a:r>
                        <a:rPr lang="fr-FR" sz="900" b="0" i="0" u="none" strike="noStrike">
                          <a:solidFill>
                            <a:srgbClr val="000000"/>
                          </a:solidFill>
                          <a:latin typeface="Arial"/>
                        </a:rPr>
                        <a:t>Responsabilité</a:t>
                      </a:r>
                    </a:p>
                  </a:txBody>
                  <a:tcPr marL="6410" marR="6410" marT="64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réalise le travail confié avec un niveau de qualité fixé</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1681">
                <a:tc>
                  <a:txBody>
                    <a:bodyPr/>
                    <a:lstStyle/>
                    <a:p>
                      <a:pPr algn="ctr" fontAlgn="ctr"/>
                      <a:r>
                        <a:rPr lang="fr-FR" sz="900" b="0" i="0" u="none" strike="noStrike">
                          <a:solidFill>
                            <a:srgbClr val="000000"/>
                          </a:solidFill>
                          <a:latin typeface="Arial"/>
                        </a:rPr>
                        <a:t>Autonomie</a:t>
                      </a:r>
                    </a:p>
                  </a:txBody>
                  <a:tcPr marL="6410" marR="6410" marT="64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travaille sous le contrôle de son responsable hiérarchique dans le cadre d'un travail défini</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4673">
                <a:tc>
                  <a:txBody>
                    <a:bodyPr/>
                    <a:lstStyle/>
                    <a:p>
                      <a:pPr algn="ctr" fontAlgn="ctr"/>
                      <a:r>
                        <a:rPr lang="fr-FR" sz="900" b="0" i="0" u="none" strike="noStrike">
                          <a:solidFill>
                            <a:srgbClr val="000000"/>
                          </a:solidFill>
                          <a:latin typeface="Arial"/>
                        </a:rPr>
                        <a:t>Communication</a:t>
                      </a:r>
                    </a:p>
                  </a:txBody>
                  <a:tcPr marL="6410" marR="6410" marT="64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prend en compte des interlocuteurs externes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1681">
                <a:tc>
                  <a:txBody>
                    <a:bodyPr/>
                    <a:lstStyle/>
                    <a:p>
                      <a:pPr algn="ctr" fontAlgn="ctr"/>
                      <a:r>
                        <a:rPr lang="fr-FR" sz="900" b="0" i="0" u="none" strike="noStrike">
                          <a:solidFill>
                            <a:srgbClr val="000000"/>
                          </a:solidFill>
                          <a:latin typeface="Arial"/>
                        </a:rPr>
                        <a:t>Management</a:t>
                      </a:r>
                    </a:p>
                  </a:txBody>
                  <a:tcPr marL="6410" marR="6410" marT="64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peut accompagner des tâches réalisées par une plusieurs personnes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1</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25</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3963">
                <a:tc>
                  <a:txBody>
                    <a:bodyPr/>
                    <a:lstStyle/>
                    <a:p>
                      <a:pPr algn="ctr" fontAlgn="ctr"/>
                      <a:r>
                        <a:rPr lang="fr-FR" sz="900" b="1" i="0" u="none" strike="noStrike">
                          <a:solidFill>
                            <a:srgbClr val="FFFFFF"/>
                          </a:solidFill>
                          <a:latin typeface="Arial"/>
                        </a:rPr>
                        <a:t>Valorisation de la plurifonctionnalité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3">
                  <a:txBody>
                    <a:bodyPr/>
                    <a:lstStyle/>
                    <a:p>
                      <a:pPr algn="ctr" fontAlgn="ctr"/>
                      <a:r>
                        <a:rPr lang="fr-FR" sz="900" b="0" i="0" u="none" strike="noStrike">
                          <a:solidFill>
                            <a:srgbClr val="FFFFFF"/>
                          </a:solidFill>
                          <a:latin typeface="Arial"/>
                        </a:rPr>
                        <a:t>SANS OBJET </a:t>
                      </a:r>
                    </a:p>
                  </a:txBody>
                  <a:tcPr marL="6410" marR="6410" marT="641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hMerge="1">
                  <a:txBody>
                    <a:bodyPr/>
                    <a:lstStyle/>
                    <a:p>
                      <a:endParaRPr lang="fr-FR"/>
                    </a:p>
                  </a:txBody>
                  <a:tcPr/>
                </a:tc>
                <a:tc hMerge="1">
                  <a:txBody>
                    <a:bodyPr/>
                    <a:lstStyle/>
                    <a:p>
                      <a:endParaRPr lang="fr-FR"/>
                    </a:p>
                  </a:txBody>
                  <a:tcPr/>
                </a:tc>
                <a:tc>
                  <a:txBody>
                    <a:bodyPr/>
                    <a:lstStyle/>
                    <a:p>
                      <a:pPr algn="ctr" rtl="0" fontAlgn="ctr"/>
                      <a:r>
                        <a:rPr lang="fr-FR" sz="900" b="0" i="0" u="none" strike="noStrike" dirty="0">
                          <a:solidFill>
                            <a:srgbClr val="FFFFFF"/>
                          </a:solidFill>
                          <a:latin typeface="Arial"/>
                        </a:rPr>
                        <a:t>0</a:t>
                      </a:r>
                    </a:p>
                  </a:txBody>
                  <a:tcPr marL="6410" marR="6410" marT="641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D0D0D"/>
                    </a:solidFill>
                  </a:tcPr>
                </a:tc>
                <a:tc>
                  <a:txBody>
                    <a:bodyPr/>
                    <a:lstStyle/>
                    <a:p>
                      <a:pPr algn="ctr" rtl="0" fontAlgn="ctr"/>
                      <a:r>
                        <a:rPr lang="fr-FR" sz="900" b="0" i="0" u="none" strike="noStrike">
                          <a:solidFill>
                            <a:srgbClr val="FFFFFF"/>
                          </a:solidFill>
                          <a:latin typeface="Arial"/>
                        </a:rPr>
                        <a:t>0</a:t>
                      </a:r>
                    </a:p>
                  </a:txBody>
                  <a:tcPr marL="6410" marR="6410" marT="6410"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D0D0D"/>
                    </a:solidFill>
                  </a:tcPr>
                </a:tc>
              </a:tr>
              <a:tr h="159399">
                <a:tc rowSpan="2" gridSpan="3">
                  <a:txBody>
                    <a:bodyPr/>
                    <a:lstStyle/>
                    <a:p>
                      <a:pPr algn="ctr" fontAlgn="ctr"/>
                      <a:r>
                        <a:rPr lang="fr-FR" sz="900" b="1" i="0" u="none" strike="noStrike">
                          <a:solidFill>
                            <a:srgbClr val="000000"/>
                          </a:solidFill>
                          <a:latin typeface="Arial"/>
                        </a:rPr>
                        <a:t>Classification effective</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Total</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Coefficient</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9399">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a:solidFill>
                            <a:srgbClr val="000000"/>
                          </a:solidFill>
                          <a:latin typeface="Arial"/>
                        </a:rPr>
                        <a:t>II</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9</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1150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9399">
                <a:tc gridSpan="3">
                  <a:txBody>
                    <a:bodyPr/>
                    <a:lstStyle/>
                    <a:p>
                      <a:pPr algn="l" rtl="0" fontAlgn="ctr"/>
                      <a:r>
                        <a:rPr lang="fr-FR" sz="900" b="1" i="0" u="none" strike="noStrike">
                          <a:solidFill>
                            <a:srgbClr val="FFFFFF"/>
                          </a:solidFill>
                          <a:latin typeface="Arial"/>
                        </a:rPr>
                        <a:t>Prise en compte de l'ancienneté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15 ans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5 points</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70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9399">
                <a:tc gridSpan="3">
                  <a:txBody>
                    <a:bodyPr/>
                    <a:lstStyle/>
                    <a:p>
                      <a:pPr algn="l" rtl="0" fontAlgn="ctr"/>
                      <a:r>
                        <a:rPr lang="fr-FR" sz="900" b="1" i="0" u="none" strike="noStrike">
                          <a:solidFill>
                            <a:srgbClr val="FFFFFF"/>
                          </a:solidFill>
                          <a:latin typeface="Arial"/>
                        </a:rPr>
                        <a:t>Prise en compte de la formation professionnelle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0 formation</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9399">
                <a:tc gridSpan="3">
                  <a:txBody>
                    <a:bodyPr/>
                    <a:lstStyle/>
                    <a:p>
                      <a:pPr algn="ctr" rtl="0" fontAlgn="ctr"/>
                      <a:r>
                        <a:rPr lang="fr-FR" sz="900" b="1" i="0" u="none" strike="noStrike">
                          <a:solidFill>
                            <a:srgbClr val="000000"/>
                          </a:solidFill>
                          <a:latin typeface="Arial"/>
                        </a:rPr>
                        <a:t>nombre de points liés à la personne</a:t>
                      </a:r>
                    </a:p>
                  </a:txBody>
                  <a:tcPr marL="6410" marR="6410" marT="641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 </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dirty="0">
                          <a:solidFill>
                            <a:srgbClr val="000000"/>
                          </a:solidFill>
                          <a:latin typeface="Arial"/>
                        </a:rPr>
                        <a:t>70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9399">
                <a:tc>
                  <a:txBody>
                    <a:bodyPr/>
                    <a:lstStyle/>
                    <a:p>
                      <a:pPr algn="l" rtl="0" fontAlgn="ctr"/>
                      <a:endParaRPr lang="fr-FR" sz="900" b="1"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410" marR="6410" marT="641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410" marR="6410" marT="641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900" b="1" i="0" u="none" strike="noStrike">
                          <a:solidFill>
                            <a:srgbClr val="FF0000"/>
                          </a:solidFill>
                          <a:latin typeface="Arial"/>
                        </a:rPr>
                        <a:t>Coeff. Global</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900" b="1" i="0" u="none" strike="noStrike" dirty="0">
                          <a:solidFill>
                            <a:srgbClr val="FF0000"/>
                          </a:solidFill>
                          <a:latin typeface="Arial"/>
                        </a:rPr>
                        <a:t>1220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63963">
                <a:tc>
                  <a:txBody>
                    <a:bodyPr/>
                    <a:lstStyle/>
                    <a:p>
                      <a:pPr algn="l" rtl="0" fontAlgn="ctr"/>
                      <a:r>
                        <a:rPr lang="fr-FR" sz="900" b="0" i="0" u="none" strike="noStrike">
                          <a:solidFill>
                            <a:srgbClr val="000000"/>
                          </a:solidFill>
                          <a:latin typeface="Arial"/>
                        </a:rPr>
                        <a:t>rémunération mensuelle avant reclassification</a:t>
                      </a:r>
                    </a:p>
                  </a:txBody>
                  <a:tcPr marL="6410" marR="6410" marT="6410" marB="0" anchor="ctr">
                    <a:lnL>
                      <a:noFill/>
                    </a:lnL>
                    <a:lnR>
                      <a:noFill/>
                    </a:lnR>
                    <a:lnT>
                      <a:noFill/>
                    </a:lnT>
                    <a:lnB>
                      <a:noFill/>
                    </a:lnB>
                    <a:solidFill>
                      <a:srgbClr val="FFFF00"/>
                    </a:solidFill>
                  </a:tcPr>
                </a:tc>
                <a:tc>
                  <a:txBody>
                    <a:bodyPr/>
                    <a:lstStyle/>
                    <a:p>
                      <a:pPr algn="l" rtl="0" fontAlgn="ctr"/>
                      <a:r>
                        <a:rPr lang="fr-FR" sz="900" b="0" i="0" u="none" strike="noStrike">
                          <a:solidFill>
                            <a:srgbClr val="000000"/>
                          </a:solidFill>
                          <a:latin typeface="Arial"/>
                        </a:rPr>
                        <a:t> </a:t>
                      </a:r>
                    </a:p>
                  </a:txBody>
                  <a:tcPr marL="6410" marR="6410" marT="6410" marB="0" anchor="ctr">
                    <a:lnL>
                      <a:noFill/>
                    </a:lnL>
                    <a:lnR>
                      <a:noFill/>
                    </a:lnR>
                    <a:lnT>
                      <a:noFill/>
                    </a:lnT>
                    <a:lnB>
                      <a:noFill/>
                    </a:lnB>
                    <a:solidFill>
                      <a:srgbClr val="FFFF00"/>
                    </a:solidFill>
                  </a:tcPr>
                </a:tc>
                <a:tc>
                  <a:txBody>
                    <a:bodyPr/>
                    <a:lstStyle/>
                    <a:p>
                      <a:pPr algn="ctr" rtl="0" fontAlgn="ctr"/>
                      <a:r>
                        <a:rPr lang="fr-FR" sz="900" b="0" i="0" u="none" strike="noStrike">
                          <a:solidFill>
                            <a:srgbClr val="000000"/>
                          </a:solidFill>
                          <a:latin typeface="Arial"/>
                        </a:rPr>
                        <a:t>1438</a:t>
                      </a:r>
                    </a:p>
                  </a:txBody>
                  <a:tcPr marL="6410" marR="6410" marT="6410"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rtl="0" fontAlgn="ctr"/>
                      <a:r>
                        <a:rPr lang="fr-FR" sz="900" b="0" i="0" u="none" strike="noStrike">
                          <a:solidFill>
                            <a:srgbClr val="000000"/>
                          </a:solidFill>
                          <a:latin typeface="Arial"/>
                        </a:rPr>
                        <a:t>rémunération annuelle après reclassification</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20203,20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311681">
                <a:tc>
                  <a:txBody>
                    <a:bodyPr/>
                    <a:lstStyle/>
                    <a:p>
                      <a:pPr algn="l" rtl="0" fontAlgn="ctr"/>
                      <a:endParaRPr lang="fr-FR" sz="900" b="0" i="0" u="none" strike="noStrike">
                        <a:solidFill>
                          <a:srgbClr val="000000"/>
                        </a:solidFill>
                        <a:latin typeface="Arial"/>
                      </a:endParaRPr>
                    </a:p>
                  </a:txBody>
                  <a:tcPr marL="6410" marR="6410" marT="6410" marB="0" anchor="ctr">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410" marR="6410" marT="6410" marB="0" anchor="b">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410" marR="6410" marT="6410" marB="0" anchor="ctr">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rtl="0" fontAlgn="ctr"/>
                      <a:r>
                        <a:rPr lang="fr-FR" sz="900" b="0" i="0" u="none" strike="noStrike">
                          <a:solidFill>
                            <a:srgbClr val="000000"/>
                          </a:solidFill>
                          <a:latin typeface="Arial"/>
                        </a:rPr>
                        <a:t>rémunération mensuelle après reclassification</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900" b="0" i="0" u="none" strike="noStrike" dirty="0">
                          <a:solidFill>
                            <a:srgbClr val="000000"/>
                          </a:solidFill>
                          <a:latin typeface="Arial"/>
                        </a:rPr>
                        <a:t>1683,60</a:t>
                      </a:r>
                    </a:p>
                  </a:txBody>
                  <a:tcPr marL="6410" marR="6410" marT="64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DEA514DF-AA4A-4FCC-A2B5-F00EC31EDE80}" type="slidenum">
              <a:rPr lang="fr-FR" smtClean="0"/>
              <a:pPr>
                <a:defRPr/>
              </a:pPr>
              <a:t>46</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24931" name="ZoneTexte 4"/>
          <p:cNvSpPr txBox="1">
            <a:spLocks noChangeArrowheads="1"/>
          </p:cNvSpPr>
          <p:nvPr/>
        </p:nvSpPr>
        <p:spPr bwMode="auto">
          <a:xfrm>
            <a:off x="0" y="6334125"/>
            <a:ext cx="7272338" cy="523875"/>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6" name="Tableau 5"/>
          <p:cNvGraphicFramePr>
            <a:graphicFrameLocks noGrp="1"/>
          </p:cNvGraphicFramePr>
          <p:nvPr/>
        </p:nvGraphicFramePr>
        <p:xfrm>
          <a:off x="827088" y="260350"/>
          <a:ext cx="7488237" cy="5976938"/>
        </p:xfrm>
        <a:graphic>
          <a:graphicData uri="http://schemas.openxmlformats.org/drawingml/2006/table">
            <a:tbl>
              <a:tblPr/>
              <a:tblGrid>
                <a:gridCol w="1124787"/>
                <a:gridCol w="1754668"/>
                <a:gridCol w="1208021"/>
                <a:gridCol w="935823"/>
                <a:gridCol w="1232767"/>
                <a:gridCol w="1232767"/>
              </a:tblGrid>
              <a:tr h="151732">
                <a:tc>
                  <a:txBody>
                    <a:bodyPr/>
                    <a:lstStyle/>
                    <a:p>
                      <a:pPr algn="l" fontAlgn="ctr"/>
                      <a:r>
                        <a:rPr lang="fr-FR" sz="900" b="0" i="0" u="none" strike="noStrike" dirty="0">
                          <a:solidFill>
                            <a:srgbClr val="000000"/>
                          </a:solidFill>
                          <a:latin typeface="Arial"/>
                        </a:rPr>
                        <a:t>Salarié</a:t>
                      </a:r>
                    </a:p>
                  </a:txBody>
                  <a:tcPr marL="5817" marR="5817" marT="5817" marB="0" anchor="ctr">
                    <a:lnL>
                      <a:noFill/>
                    </a:lnL>
                    <a:lnR>
                      <a:noFill/>
                    </a:lnR>
                    <a:lnT>
                      <a:noFill/>
                    </a:lnT>
                    <a:lnB>
                      <a:noFill/>
                    </a:lnB>
                  </a:tcPr>
                </a:tc>
                <a:tc>
                  <a:txBody>
                    <a:bodyPr/>
                    <a:lstStyle/>
                    <a:p>
                      <a:pPr algn="l" fontAlgn="ctr"/>
                      <a:r>
                        <a:rPr lang="fr-FR" sz="900" b="0" i="0" u="none" strike="noStrike">
                          <a:solidFill>
                            <a:srgbClr val="000000"/>
                          </a:solidFill>
                          <a:latin typeface="Arial"/>
                        </a:rPr>
                        <a:t>Stéphane H,</a:t>
                      </a:r>
                    </a:p>
                  </a:txBody>
                  <a:tcPr marL="5817" marR="5817" marT="5817"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151732">
                <a:tc>
                  <a:txBody>
                    <a:bodyPr/>
                    <a:lstStyle/>
                    <a:p>
                      <a:pPr algn="l" fontAlgn="ctr"/>
                      <a:endParaRPr lang="fr-FR" sz="900" b="0" i="0" u="none" strike="noStrike" dirty="0">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r>
              <a:tr h="297290">
                <a:tc>
                  <a:txBody>
                    <a:bodyPr/>
                    <a:lstStyle/>
                    <a:p>
                      <a:pPr algn="ctr" fontAlgn="ctr"/>
                      <a:r>
                        <a:rPr lang="fr-FR" sz="900" b="0" i="0" u="none" strike="noStrike" dirty="0">
                          <a:solidFill>
                            <a:srgbClr val="000000"/>
                          </a:solidFill>
                          <a:latin typeface="Arial"/>
                        </a:rPr>
                        <a:t>n° de fonction</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intitulé de fonction</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strate de rattachement</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temps de travail</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297290">
                <a:tc>
                  <a:txBody>
                    <a:bodyPr/>
                    <a:lstStyle/>
                    <a:p>
                      <a:pPr algn="ctr" fontAlgn="ctr"/>
                      <a:r>
                        <a:rPr lang="fr-FR" sz="900" b="0" i="0" u="none" strike="noStrike" dirty="0">
                          <a:solidFill>
                            <a:srgbClr val="000000"/>
                          </a:solidFill>
                          <a:latin typeface="Arial"/>
                        </a:rPr>
                        <a:t>35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Comptabilité fournisseurs et achats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30%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II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c>
                  <a:txBody>
                    <a:bodyPr/>
                    <a:lstStyle/>
                    <a:p>
                      <a:pPr algn="r" fontAlgn="ctr"/>
                      <a:r>
                        <a:rPr lang="fr-FR" sz="900" b="1" i="0" u="none" strike="noStrike">
                          <a:solidFill>
                            <a:srgbClr val="FFFFFF"/>
                          </a:solidFill>
                          <a:latin typeface="Arial"/>
                        </a:rPr>
                        <a:t>Base = 925 points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538ED5"/>
                    </a:solidFill>
                  </a:tcPr>
                </a:tc>
              </a:tr>
              <a:tr h="151732">
                <a:tc>
                  <a:txBody>
                    <a:bodyPr/>
                    <a:lstStyle/>
                    <a:p>
                      <a:pPr algn="ctr" fontAlgn="ctr"/>
                      <a:r>
                        <a:rPr lang="fr-FR" sz="900" b="0" i="0" u="none" strike="noStrike" dirty="0">
                          <a:solidFill>
                            <a:srgbClr val="000000"/>
                          </a:solidFill>
                          <a:latin typeface="Arial"/>
                        </a:rPr>
                        <a:t>36</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Comptabilité générale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30%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297290">
                <a:tc>
                  <a:txBody>
                    <a:bodyPr/>
                    <a:lstStyle/>
                    <a:p>
                      <a:pPr algn="ctr" fontAlgn="ctr"/>
                      <a:r>
                        <a:rPr lang="fr-FR" sz="900" b="0" i="0" u="none" strike="noStrike" dirty="0">
                          <a:solidFill>
                            <a:srgbClr val="000000"/>
                          </a:solidFill>
                          <a:latin typeface="Arial"/>
                        </a:rPr>
                        <a:t>37</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Suivi budgétaire et situation financière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III</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151732">
                <a:tc>
                  <a:txBody>
                    <a:bodyPr/>
                    <a:lstStyle/>
                    <a:p>
                      <a:pPr algn="ctr" fontAlgn="ctr"/>
                      <a:r>
                        <a:rPr lang="fr-FR" sz="900" b="0" i="0" u="none" strike="noStrike">
                          <a:solidFill>
                            <a:srgbClr val="000000"/>
                          </a:solidFill>
                          <a:latin typeface="Arial"/>
                        </a:rPr>
                        <a:t>38</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financière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IV</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151732">
                <a:tc>
                  <a:txBody>
                    <a:bodyPr/>
                    <a:lstStyle/>
                    <a:p>
                      <a:pPr algn="ctr" fontAlgn="ctr"/>
                      <a:r>
                        <a:rPr lang="fr-FR" sz="900" b="0" i="0" u="none" strike="noStrike">
                          <a:solidFill>
                            <a:srgbClr val="000000"/>
                          </a:solidFill>
                          <a:latin typeface="Arial"/>
                        </a:rPr>
                        <a:t>40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paie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III</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442848">
                <a:tc>
                  <a:txBody>
                    <a:bodyPr/>
                    <a:lstStyle/>
                    <a:p>
                      <a:pPr algn="ctr" fontAlgn="ctr"/>
                      <a:r>
                        <a:rPr lang="fr-FR" sz="900" b="0" i="0" u="none" strike="noStrike">
                          <a:solidFill>
                            <a:srgbClr val="000000"/>
                          </a:solidFill>
                          <a:latin typeface="Arial"/>
                        </a:rPr>
                        <a:t>42</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dirty="0">
                          <a:solidFill>
                            <a:srgbClr val="000000"/>
                          </a:solidFill>
                          <a:latin typeface="Arial"/>
                        </a:rPr>
                        <a:t>Fonction gestion administrative et juridique du personnel</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III</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10%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r>
              <a:tr h="151732">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dirty="0">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900" b="0"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5817" marR="5817" marT="5817" marB="0" anchor="ctr">
                    <a:lnL>
                      <a:noFill/>
                    </a:lnL>
                    <a:lnR>
                      <a:noFill/>
                    </a:lnR>
                    <a:lnT>
                      <a:noFill/>
                    </a:lnT>
                    <a:lnB w="6350" cap="flat" cmpd="sng" algn="ctr">
                      <a:solidFill>
                        <a:srgbClr val="000000"/>
                      </a:solidFill>
                      <a:prstDash val="solid"/>
                      <a:round/>
                      <a:headEnd type="none" w="med" len="med"/>
                      <a:tailEnd type="none" w="med" len="med"/>
                    </a:lnB>
                  </a:tcPr>
                </a:tc>
              </a:tr>
              <a:tr h="151732">
                <a:tc gridSpan="4">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32">
                <a:tc>
                  <a:txBody>
                    <a:bodyPr/>
                    <a:lstStyle/>
                    <a:p>
                      <a:pPr algn="ctr" fontAlgn="ctr"/>
                      <a:r>
                        <a:rPr lang="fr-FR" sz="900" b="0" i="0" u="none" strike="noStrike">
                          <a:solidFill>
                            <a:srgbClr val="000000"/>
                          </a:solidFill>
                          <a:latin typeface="Arial"/>
                        </a:rPr>
                        <a:t>Technicité </a:t>
                      </a:r>
                    </a:p>
                  </a:txBody>
                  <a:tcPr marL="5817" marR="5817" marT="581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référent technique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3</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75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7290">
                <a:tc>
                  <a:txBody>
                    <a:bodyPr/>
                    <a:lstStyle/>
                    <a:p>
                      <a:pPr algn="ctr" fontAlgn="ctr"/>
                      <a:r>
                        <a:rPr lang="fr-FR" sz="900" b="0" i="0" u="none" strike="noStrike">
                          <a:solidFill>
                            <a:srgbClr val="000000"/>
                          </a:solidFill>
                          <a:latin typeface="Arial"/>
                        </a:rPr>
                        <a:t>Responsabilité</a:t>
                      </a:r>
                    </a:p>
                  </a:txBody>
                  <a:tcPr marL="5817" marR="5817" marT="581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a:solidFill>
                            <a:srgbClr val="000000"/>
                          </a:solidFill>
                          <a:latin typeface="Arial"/>
                        </a:rPr>
                        <a:t>prend en charge sur son initiative des travaux relevant de son champ de compétence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3</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75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32">
                <a:tc>
                  <a:txBody>
                    <a:bodyPr/>
                    <a:lstStyle/>
                    <a:p>
                      <a:pPr algn="ctr" fontAlgn="ctr"/>
                      <a:r>
                        <a:rPr lang="fr-FR" sz="900" b="0" i="0" u="none" strike="noStrike">
                          <a:solidFill>
                            <a:srgbClr val="000000"/>
                          </a:solidFill>
                          <a:latin typeface="Arial"/>
                        </a:rPr>
                        <a:t>Autonomie</a:t>
                      </a:r>
                    </a:p>
                  </a:txBody>
                  <a:tcPr marL="5817" marR="5817" marT="581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organise son travail</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3</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75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1732">
                <a:tc>
                  <a:txBody>
                    <a:bodyPr/>
                    <a:lstStyle/>
                    <a:p>
                      <a:pPr algn="ctr" fontAlgn="ctr"/>
                      <a:r>
                        <a:rPr lang="fr-FR" sz="900" b="0" i="0" u="none" strike="noStrike">
                          <a:solidFill>
                            <a:srgbClr val="000000"/>
                          </a:solidFill>
                          <a:latin typeface="Arial"/>
                        </a:rPr>
                        <a:t>Communication</a:t>
                      </a:r>
                    </a:p>
                  </a:txBody>
                  <a:tcPr marL="5817" marR="5817" marT="581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dirty="0" err="1">
                          <a:solidFill>
                            <a:srgbClr val="000000"/>
                          </a:solidFill>
                          <a:latin typeface="Arial"/>
                        </a:rPr>
                        <a:t>acueille</a:t>
                      </a:r>
                      <a:r>
                        <a:rPr lang="fr-FR" sz="900" b="0" i="0" u="none" strike="noStrike" dirty="0">
                          <a:solidFill>
                            <a:srgbClr val="000000"/>
                          </a:solidFill>
                          <a:latin typeface="Arial"/>
                        </a:rPr>
                        <a:t> et prend en charge tous les interlocuteurs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3</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75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7290">
                <a:tc>
                  <a:txBody>
                    <a:bodyPr/>
                    <a:lstStyle/>
                    <a:p>
                      <a:pPr algn="ctr" fontAlgn="ctr"/>
                      <a:r>
                        <a:rPr lang="fr-FR" sz="900" b="0" i="0" u="none" strike="noStrike">
                          <a:solidFill>
                            <a:srgbClr val="000000"/>
                          </a:solidFill>
                          <a:latin typeface="Arial"/>
                        </a:rPr>
                        <a:t>Management</a:t>
                      </a:r>
                    </a:p>
                  </a:txBody>
                  <a:tcPr marL="5817" marR="5817" marT="581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supervise des tâches réalisées par une ou plusieurs personnes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8407">
                <a:tc>
                  <a:txBody>
                    <a:bodyPr/>
                    <a:lstStyle/>
                    <a:p>
                      <a:pPr algn="ctr" fontAlgn="ctr"/>
                      <a:r>
                        <a:rPr lang="fr-FR" sz="900" b="1" i="0" u="none" strike="noStrike">
                          <a:solidFill>
                            <a:srgbClr val="FFFFFF"/>
                          </a:solidFill>
                          <a:latin typeface="Arial"/>
                        </a:rPr>
                        <a:t>Valorisation de la plurifonctionnalité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3">
                  <a:txBody>
                    <a:bodyPr/>
                    <a:lstStyle/>
                    <a:p>
                      <a:pPr algn="ctr" fontAlgn="ctr"/>
                      <a:r>
                        <a:rPr lang="fr-FR" sz="900" b="1" i="0" u="none" strike="noStrike" dirty="0">
                          <a:solidFill>
                            <a:srgbClr val="FFFFFF"/>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fontAlgn="ctr"/>
                      <a:r>
                        <a:rPr lang="fr-FR" sz="900" b="1" i="0" u="none" strike="noStrike">
                          <a:solidFill>
                            <a:srgbClr val="000000"/>
                          </a:solidFill>
                          <a:latin typeface="Arial"/>
                        </a:rPr>
                        <a:t>2</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FFFFFF"/>
                          </a:solidFill>
                          <a:latin typeface="Arial"/>
                        </a:rPr>
                        <a:t>50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1732">
                <a:tc rowSpan="2" gridSpan="3">
                  <a:txBody>
                    <a:bodyPr/>
                    <a:lstStyle/>
                    <a:p>
                      <a:pPr algn="ctr" fontAlgn="ctr"/>
                      <a:r>
                        <a:rPr lang="fr-FR" sz="900" b="1" i="0" u="none" strike="noStrike">
                          <a:solidFill>
                            <a:srgbClr val="000000"/>
                          </a:solidFill>
                          <a:latin typeface="Arial"/>
                        </a:rPr>
                        <a:t>Classification effective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dirty="0">
                          <a:solidFill>
                            <a:srgbClr val="000000"/>
                          </a:solidFill>
                          <a:latin typeface="Arial"/>
                        </a:rPr>
                        <a:t>Total</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Coefficient</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1732">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a:solidFill>
                            <a:srgbClr val="000000"/>
                          </a:solidFill>
                          <a:latin typeface="Arial"/>
                        </a:rPr>
                        <a:t>II</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14</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1325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1732">
                <a:tc gridSpan="3">
                  <a:txBody>
                    <a:bodyPr/>
                    <a:lstStyle/>
                    <a:p>
                      <a:pPr algn="l" rtl="0" fontAlgn="ctr"/>
                      <a:r>
                        <a:rPr lang="fr-FR" sz="900" b="1" i="0" u="none" strike="noStrike">
                          <a:solidFill>
                            <a:srgbClr val="FFFFFF"/>
                          </a:solidFill>
                          <a:latin typeface="Arial"/>
                        </a:rPr>
                        <a:t>Prise en compte de l'ancienneté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20 ans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dirty="0">
                          <a:solidFill>
                            <a:srgbClr val="FFFFFF"/>
                          </a:solidFill>
                          <a:latin typeface="Arial"/>
                        </a:rPr>
                        <a:t>5 points</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95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1732">
                <a:tc gridSpan="3">
                  <a:txBody>
                    <a:bodyPr/>
                    <a:lstStyle/>
                    <a:p>
                      <a:pPr algn="l" rtl="0" fontAlgn="ctr"/>
                      <a:r>
                        <a:rPr lang="fr-FR" sz="900" b="1" i="0" u="none" strike="noStrike">
                          <a:solidFill>
                            <a:srgbClr val="FFFFFF"/>
                          </a:solidFill>
                          <a:latin typeface="Arial"/>
                        </a:rPr>
                        <a:t>Prise en compte de la formation professionnelle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0 formation</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51732">
                <a:tc gridSpan="3">
                  <a:txBody>
                    <a:bodyPr/>
                    <a:lstStyle/>
                    <a:p>
                      <a:pPr algn="ctr" rtl="0" fontAlgn="ctr"/>
                      <a:r>
                        <a:rPr lang="fr-FR" sz="900" b="1" i="0" u="none" strike="noStrike">
                          <a:solidFill>
                            <a:srgbClr val="000000"/>
                          </a:solidFill>
                          <a:latin typeface="Arial"/>
                        </a:rPr>
                        <a:t>nombre de points liés à la personne</a:t>
                      </a:r>
                    </a:p>
                  </a:txBody>
                  <a:tcPr marL="5817" marR="5817" marT="581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dirty="0">
                          <a:solidFill>
                            <a:srgbClr val="000000"/>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95</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51732">
                <a:tc>
                  <a:txBody>
                    <a:bodyPr/>
                    <a:lstStyle/>
                    <a:p>
                      <a:pPr algn="l" rtl="0" fontAlgn="ctr"/>
                      <a:endParaRPr lang="fr-FR" sz="900" b="1"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5817" marR="5817" marT="5817" marB="0" anchor="ctr">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900" b="1" i="0" u="none" strike="noStrike">
                          <a:solidFill>
                            <a:srgbClr val="FF0000"/>
                          </a:solidFill>
                          <a:latin typeface="Arial"/>
                        </a:rPr>
                        <a:t>Coeff. Global</a:t>
                      </a:r>
                    </a:p>
                  </a:txBody>
                  <a:tcPr marL="5817" marR="5817" marT="581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900" b="1" i="0" u="none" strike="noStrike">
                          <a:solidFill>
                            <a:srgbClr val="FF0000"/>
                          </a:solidFill>
                          <a:latin typeface="Arial"/>
                        </a:rPr>
                        <a:t>1420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42848">
                <a:tc gridSpan="2">
                  <a:txBody>
                    <a:bodyPr/>
                    <a:lstStyle/>
                    <a:p>
                      <a:pPr algn="l" rtl="0" fontAlgn="ctr"/>
                      <a:r>
                        <a:rPr lang="fr-FR" sz="900" b="0" i="0" u="none" strike="noStrike">
                          <a:solidFill>
                            <a:srgbClr val="000000"/>
                          </a:solidFill>
                          <a:latin typeface="Arial"/>
                        </a:rPr>
                        <a:t>rémunération mensuelle avant reclassification</a:t>
                      </a:r>
                    </a:p>
                  </a:txBody>
                  <a:tcPr marL="5817" marR="5817" marT="5817" marB="0" anchor="ctr">
                    <a:lnL>
                      <a:noFill/>
                    </a:lnL>
                    <a:lnR>
                      <a:noFill/>
                    </a:lnR>
                    <a:lnT>
                      <a:noFill/>
                    </a:lnT>
                    <a:lnB>
                      <a:noFill/>
                    </a:lnB>
                    <a:solidFill>
                      <a:srgbClr val="FFFF00"/>
                    </a:solidFill>
                  </a:tcPr>
                </a:tc>
                <a:tc hMerge="1">
                  <a:txBody>
                    <a:bodyPr/>
                    <a:lstStyle/>
                    <a:p>
                      <a:endParaRPr lang="fr-FR"/>
                    </a:p>
                  </a:txBody>
                  <a:tcPr/>
                </a:tc>
                <a:tc>
                  <a:txBody>
                    <a:bodyPr/>
                    <a:lstStyle/>
                    <a:p>
                      <a:pPr algn="ctr" rtl="0" fontAlgn="ctr"/>
                      <a:r>
                        <a:rPr lang="fr-FR" sz="900" b="0" i="0" u="none" strike="noStrike">
                          <a:solidFill>
                            <a:srgbClr val="000000"/>
                          </a:solidFill>
                          <a:latin typeface="Arial"/>
                        </a:rPr>
                        <a:t>1945</a:t>
                      </a:r>
                    </a:p>
                  </a:txBody>
                  <a:tcPr marL="5817" marR="5817" marT="5817"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rtl="0" fontAlgn="ctr"/>
                      <a:r>
                        <a:rPr lang="fr-FR" sz="900" b="0" i="0" u="none" strike="noStrike">
                          <a:solidFill>
                            <a:srgbClr val="000000"/>
                          </a:solidFill>
                          <a:latin typeface="Arial"/>
                        </a:rPr>
                        <a:t>rémunération annuelle après reclassification</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ctr"/>
                      <a:r>
                        <a:rPr lang="fr-FR" sz="900" b="0" i="0" u="none" strike="noStrike">
                          <a:solidFill>
                            <a:srgbClr val="000000"/>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fr-FR" sz="900" b="0" i="0" u="none" strike="noStrike" dirty="0">
                          <a:solidFill>
                            <a:srgbClr val="000000"/>
                          </a:solidFill>
                          <a:latin typeface="Arial"/>
                        </a:rPr>
                        <a:t>23515,20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88407">
                <a:tc>
                  <a:txBody>
                    <a:bodyPr/>
                    <a:lstStyle/>
                    <a:p>
                      <a:pPr algn="l" rtl="0" fontAlgn="ctr"/>
                      <a:endParaRPr lang="fr-FR" sz="900" b="0" i="0" u="none" strike="noStrike">
                        <a:solidFill>
                          <a:srgbClr val="000000"/>
                        </a:solidFill>
                        <a:latin typeface="Arial"/>
                      </a:endParaRPr>
                    </a:p>
                  </a:txBody>
                  <a:tcPr marL="5817" marR="5817" marT="5817" marB="0" anchor="ctr">
                    <a:lnL>
                      <a:noFill/>
                    </a:lnL>
                    <a:lnR>
                      <a:noFill/>
                    </a:lnR>
                    <a:lnT>
                      <a:noFill/>
                    </a:lnT>
                    <a:lnB>
                      <a:noFill/>
                    </a:lnB>
                  </a:tcPr>
                </a:tc>
                <a:tc>
                  <a:txBody>
                    <a:bodyPr/>
                    <a:lstStyle/>
                    <a:p>
                      <a:pPr algn="l" fontAlgn="ctr"/>
                      <a:endParaRPr lang="fr-FR" sz="900" b="0" i="0" u="none" strike="noStrike">
                        <a:solidFill>
                          <a:srgbClr val="000000"/>
                        </a:solidFill>
                        <a:latin typeface="Calibri"/>
                      </a:endParaRPr>
                    </a:p>
                  </a:txBody>
                  <a:tcPr marL="5817" marR="5817" marT="5817"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5817" marR="5817" marT="5817"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latin typeface="Arial"/>
                        </a:rPr>
                        <a:t>rémunération mensuelle après reclassification</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ctr"/>
                      <a:r>
                        <a:rPr lang="fr-FR" sz="900" b="0" i="0" u="none" strike="noStrike">
                          <a:solidFill>
                            <a:srgbClr val="000000"/>
                          </a:solidFill>
                          <a:latin typeface="Arial"/>
                        </a:rPr>
                        <a:t> </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fr-FR" sz="900" b="0" i="0" u="none" strike="noStrike" dirty="0">
                          <a:solidFill>
                            <a:srgbClr val="000000"/>
                          </a:solidFill>
                          <a:latin typeface="Arial"/>
                        </a:rPr>
                        <a:t>1959,60</a:t>
                      </a:r>
                    </a:p>
                  </a:txBody>
                  <a:tcPr marL="5817" marR="5817" marT="58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C515B3A7-7F86-4982-9513-34D979732AC1}" type="slidenum">
              <a:rPr lang="fr-FR" smtClean="0"/>
              <a:pPr>
                <a:defRPr/>
              </a:pPr>
              <a:t>47</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26979" name="ZoneTexte 4"/>
          <p:cNvSpPr txBox="1">
            <a:spLocks noChangeArrowheads="1"/>
          </p:cNvSpPr>
          <p:nvPr/>
        </p:nvSpPr>
        <p:spPr bwMode="auto">
          <a:xfrm>
            <a:off x="755650" y="6211888"/>
            <a:ext cx="7272338" cy="522287"/>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7" name="Tableau 6"/>
          <p:cNvGraphicFramePr>
            <a:graphicFrameLocks noGrp="1"/>
          </p:cNvGraphicFramePr>
          <p:nvPr/>
        </p:nvGraphicFramePr>
        <p:xfrm>
          <a:off x="827088" y="333375"/>
          <a:ext cx="7704137" cy="5942013"/>
        </p:xfrm>
        <a:graphic>
          <a:graphicData uri="http://schemas.openxmlformats.org/drawingml/2006/table">
            <a:tbl>
              <a:tblPr/>
              <a:tblGrid>
                <a:gridCol w="1130553"/>
                <a:gridCol w="1757581"/>
                <a:gridCol w="1254058"/>
                <a:gridCol w="1168554"/>
                <a:gridCol w="1197055"/>
                <a:gridCol w="1197055"/>
              </a:tblGrid>
              <a:tr h="201473">
                <a:tc>
                  <a:txBody>
                    <a:bodyPr/>
                    <a:lstStyle/>
                    <a:p>
                      <a:pPr algn="l" fontAlgn="ctr"/>
                      <a:r>
                        <a:rPr lang="fr-FR" sz="1000" b="0" i="0" u="none" strike="noStrike" dirty="0">
                          <a:solidFill>
                            <a:srgbClr val="000000"/>
                          </a:solidFill>
                          <a:latin typeface="Arial"/>
                        </a:rPr>
                        <a:t>Salarié</a:t>
                      </a:r>
                    </a:p>
                  </a:txBody>
                  <a:tcPr marL="5930" marR="5930" marT="5930" marB="0" anchor="ctr">
                    <a:lnL>
                      <a:noFill/>
                    </a:lnL>
                    <a:lnR>
                      <a:noFill/>
                    </a:lnR>
                    <a:lnT>
                      <a:noFill/>
                    </a:lnT>
                    <a:lnB>
                      <a:noFill/>
                    </a:lnB>
                  </a:tcPr>
                </a:tc>
                <a:tc>
                  <a:txBody>
                    <a:bodyPr/>
                    <a:lstStyle/>
                    <a:p>
                      <a:pPr algn="l" fontAlgn="ctr"/>
                      <a:r>
                        <a:rPr lang="fr-FR" sz="1000" b="0" i="0" u="none" strike="noStrike">
                          <a:solidFill>
                            <a:srgbClr val="000000"/>
                          </a:solidFill>
                          <a:latin typeface="Arial"/>
                        </a:rPr>
                        <a:t>Laurence R.</a:t>
                      </a:r>
                    </a:p>
                  </a:txBody>
                  <a:tcPr marL="5930" marR="5930" marT="5930" marB="0" anchor="ctr">
                    <a:lnL>
                      <a:noFill/>
                    </a:lnL>
                    <a:lnR>
                      <a:noFill/>
                    </a:lnR>
                    <a:lnT>
                      <a:noFill/>
                    </a:lnT>
                    <a:lnB>
                      <a:noFill/>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r>
              <a:tr h="201473">
                <a:tc>
                  <a:txBody>
                    <a:bodyPr/>
                    <a:lstStyle/>
                    <a:p>
                      <a:pPr algn="l" fontAlgn="ctr"/>
                      <a:endParaRPr lang="fr-FR" sz="1000" b="0" i="0" u="none" strike="noStrike" dirty="0">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r>
              <a:tr h="201473">
                <a:tc>
                  <a:txBody>
                    <a:bodyPr/>
                    <a:lstStyle/>
                    <a:p>
                      <a:pPr algn="ctr" fontAlgn="ctr"/>
                      <a:r>
                        <a:rPr lang="fr-FR" sz="1000" b="0" i="0" u="none" strike="noStrike" dirty="0">
                          <a:solidFill>
                            <a:srgbClr val="000000"/>
                          </a:solidFill>
                          <a:latin typeface="Arial"/>
                        </a:rPr>
                        <a:t>n° de fonction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0" i="0" u="none" strike="noStrike">
                          <a:solidFill>
                            <a:srgbClr val="000000"/>
                          </a:solidFill>
                          <a:latin typeface="Arial"/>
                        </a:rPr>
                        <a:t>intitulé de fonction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0" i="0" u="none" strike="noStrike">
                          <a:solidFill>
                            <a:srgbClr val="000000"/>
                          </a:solidFill>
                          <a:latin typeface="Arial"/>
                        </a:rPr>
                        <a:t>strate de rattachement</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0" b="0" i="0" u="none" strike="noStrike">
                          <a:solidFill>
                            <a:srgbClr val="000000"/>
                          </a:solidFill>
                          <a:latin typeface="Arial"/>
                        </a:rPr>
                        <a:t>temps de travail</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000" b="1" i="0" u="none" strike="noStrike">
                          <a:solidFill>
                            <a:srgbClr val="FFFFFF"/>
                          </a:solidFill>
                          <a:latin typeface="Arial"/>
                        </a:rPr>
                        <a:t>Strate de Rattachement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342505">
                <a:tc>
                  <a:txBody>
                    <a:bodyPr/>
                    <a:lstStyle/>
                    <a:p>
                      <a:pPr algn="ctr" fontAlgn="ctr"/>
                      <a:r>
                        <a:rPr lang="fr-FR" sz="1000" b="0" i="0" u="none" strike="noStrike" dirty="0">
                          <a:solidFill>
                            <a:srgbClr val="000000"/>
                          </a:solidFill>
                          <a:latin typeface="Arial"/>
                        </a:rPr>
                        <a:t>14</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1000" b="0" i="0" u="none" strike="noStrike">
                          <a:solidFill>
                            <a:srgbClr val="000000"/>
                          </a:solidFill>
                          <a:latin typeface="Arial"/>
                        </a:rPr>
                        <a:t>Fonction prise en charge d’un groupe d’élèves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10%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FFFFFF"/>
                          </a:solidFill>
                          <a:latin typeface="Arial"/>
                        </a:rPr>
                        <a:t>III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fr-FR" sz="1000" b="1" i="0" u="none" strike="noStrike">
                          <a:solidFill>
                            <a:srgbClr val="FFFFFF"/>
                          </a:solidFill>
                          <a:latin typeface="Arial"/>
                        </a:rPr>
                        <a:t>Base = 850 points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01473">
                <a:tc>
                  <a:txBody>
                    <a:bodyPr/>
                    <a:lstStyle/>
                    <a:p>
                      <a:pPr algn="ctr" fontAlgn="ctr"/>
                      <a:r>
                        <a:rPr lang="fr-FR" sz="1000" b="0" i="0" u="none" strike="noStrike" dirty="0">
                          <a:solidFill>
                            <a:srgbClr val="000000"/>
                          </a:solidFill>
                          <a:latin typeface="Arial"/>
                        </a:rPr>
                        <a:t>16</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1000" b="0" i="0" u="none" strike="noStrike">
                          <a:solidFill>
                            <a:srgbClr val="000000"/>
                          </a:solidFill>
                          <a:latin typeface="Arial"/>
                        </a:rPr>
                        <a:t>fonction d'animation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III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30%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a:noFill/>
                    </a:lnB>
                  </a:tcPr>
                </a:tc>
              </a:tr>
              <a:tr h="332431">
                <a:tc>
                  <a:txBody>
                    <a:bodyPr/>
                    <a:lstStyle/>
                    <a:p>
                      <a:pPr algn="ctr" fontAlgn="ctr"/>
                      <a:r>
                        <a:rPr lang="fr-FR" sz="1000" b="0" i="0" u="none" strike="noStrike">
                          <a:solidFill>
                            <a:srgbClr val="000000"/>
                          </a:solidFill>
                          <a:latin typeface="Arial"/>
                        </a:rPr>
                        <a:t>19</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1000" b="0" i="0" u="none" strike="noStrike" dirty="0">
                          <a:solidFill>
                            <a:srgbClr val="000000"/>
                          </a:solidFill>
                          <a:latin typeface="Arial"/>
                        </a:rPr>
                        <a:t>fonction d'encadrement de la vie scolaire</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III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latin typeface="Arial"/>
                        </a:rPr>
                        <a:t>60%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dirty="0">
                        <a:solidFill>
                          <a:srgbClr val="000000"/>
                        </a:solidFill>
                        <a:latin typeface="Arial"/>
                      </a:endParaRPr>
                    </a:p>
                  </a:txBody>
                  <a:tcPr marL="5930" marR="5930" marT="593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r>
              <a:tr h="201473">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dirty="0">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fr-FR" sz="1000" b="0" i="0" u="none" strike="noStrike">
                        <a:solidFill>
                          <a:srgbClr val="000000"/>
                        </a:solidFill>
                        <a:latin typeface="Arial"/>
                      </a:endParaRPr>
                    </a:p>
                  </a:txBody>
                  <a:tcPr marL="5930" marR="5930" marT="5930" marB="0" anchor="ctr">
                    <a:lnL>
                      <a:noFill/>
                    </a:lnL>
                    <a:lnR>
                      <a:noFill/>
                    </a:lnR>
                    <a:lnT>
                      <a:noFill/>
                    </a:lnT>
                    <a:lnB w="6350" cap="flat" cmpd="sng" algn="ctr">
                      <a:solidFill>
                        <a:srgbClr val="000000"/>
                      </a:solidFill>
                      <a:prstDash val="solid"/>
                      <a:round/>
                      <a:headEnd type="none" w="med" len="med"/>
                      <a:tailEnd type="none" w="med" len="med"/>
                    </a:lnB>
                  </a:tcPr>
                </a:tc>
              </a:tr>
              <a:tr h="201473">
                <a:tc gridSpan="4">
                  <a:txBody>
                    <a:bodyPr/>
                    <a:lstStyle/>
                    <a:p>
                      <a:pPr algn="just" fontAlgn="ctr"/>
                      <a:r>
                        <a:rPr lang="fr-FR" sz="1000" b="1" i="0" u="none" strike="noStrike" dirty="0">
                          <a:solidFill>
                            <a:srgbClr val="000000"/>
                          </a:solidFill>
                          <a:latin typeface="Arial"/>
                        </a:rPr>
                        <a:t>Classification du poste à partir du tableau des </a:t>
                      </a:r>
                      <a:r>
                        <a:rPr lang="fr-FR" sz="1000" b="1" i="0" u="none" strike="noStrike" dirty="0" smtClean="0">
                          <a:solidFill>
                            <a:srgbClr val="000000"/>
                          </a:solidFill>
                          <a:latin typeface="Arial"/>
                        </a:rPr>
                        <a:t>critères classant</a:t>
                      </a:r>
                      <a:endParaRPr lang="fr-FR" sz="1000" b="1" i="0" u="none" strike="noStrike" dirty="0">
                        <a:solidFill>
                          <a:srgbClr val="000000"/>
                        </a:solidFill>
                        <a:latin typeface="Arial"/>
                      </a:endParaRP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ctr"/>
                      <a:r>
                        <a:rPr lang="fr-FR" sz="1000" b="1" i="0" u="none" strike="noStrike">
                          <a:solidFill>
                            <a:srgbClr val="000000"/>
                          </a:solidFill>
                          <a:latin typeface="Arial"/>
                        </a:rPr>
                        <a:t>Degrés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latin typeface="Arial"/>
                        </a:rPr>
                        <a:t>Valeur</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2945">
                <a:tc>
                  <a:txBody>
                    <a:bodyPr/>
                    <a:lstStyle/>
                    <a:p>
                      <a:pPr algn="ctr" fontAlgn="ctr"/>
                      <a:r>
                        <a:rPr lang="fr-FR" sz="1000" b="0" i="0" u="none" strike="noStrike">
                          <a:solidFill>
                            <a:srgbClr val="000000"/>
                          </a:solidFill>
                          <a:latin typeface="Arial"/>
                        </a:rPr>
                        <a:t>Technicité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1000" b="0" i="0" u="none" strike="noStrike" dirty="0">
                          <a:solidFill>
                            <a:srgbClr val="000000"/>
                          </a:solidFill>
                          <a:latin typeface="Arial"/>
                        </a:rPr>
                        <a:t>expertise lui permettant de trouver une réponse appropriée à l'ensemble des situations professionnelles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1000" b="0" i="0" u="none" strike="noStrike">
                          <a:solidFill>
                            <a:srgbClr val="000000"/>
                          </a:solidFill>
                          <a:latin typeface="Arial"/>
                        </a:rPr>
                        <a:t>2</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000" b="0" i="0" u="none" strike="noStrike">
                          <a:solidFill>
                            <a:srgbClr val="000000"/>
                          </a:solidFill>
                          <a:latin typeface="Arial"/>
                        </a:rPr>
                        <a:t>140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1473">
                <a:tc>
                  <a:txBody>
                    <a:bodyPr/>
                    <a:lstStyle/>
                    <a:p>
                      <a:pPr algn="ctr" fontAlgn="ctr"/>
                      <a:r>
                        <a:rPr lang="fr-FR" sz="1000" b="0" i="0" u="none" strike="noStrike">
                          <a:solidFill>
                            <a:srgbClr val="000000"/>
                          </a:solidFill>
                          <a:latin typeface="Arial"/>
                        </a:rPr>
                        <a:t>Responsabilité</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1000" b="0" i="0" u="none" strike="noStrike" dirty="0">
                          <a:solidFill>
                            <a:srgbClr val="000000"/>
                          </a:solidFill>
                          <a:latin typeface="Arial"/>
                        </a:rPr>
                        <a:t>homme de l'art, lien avec des interlocuteurs externes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1000" b="0" i="0" u="none" strike="noStrike">
                          <a:solidFill>
                            <a:srgbClr val="000000"/>
                          </a:solidFill>
                          <a:latin typeface="Arial"/>
                        </a:rPr>
                        <a:t>2</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000" b="0" i="0" u="none" strike="noStrike">
                          <a:solidFill>
                            <a:srgbClr val="000000"/>
                          </a:solidFill>
                          <a:latin typeface="Arial"/>
                        </a:rPr>
                        <a:t>140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2653">
                <a:tc>
                  <a:txBody>
                    <a:bodyPr/>
                    <a:lstStyle/>
                    <a:p>
                      <a:pPr algn="ctr" fontAlgn="ctr"/>
                      <a:r>
                        <a:rPr lang="fr-FR" sz="1000" b="0" i="0" u="none" strike="noStrike">
                          <a:solidFill>
                            <a:srgbClr val="000000"/>
                          </a:solidFill>
                          <a:latin typeface="Arial"/>
                        </a:rPr>
                        <a:t>Autonomie</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1000" b="0" i="0" u="none" strike="noStrike" dirty="0">
                          <a:solidFill>
                            <a:srgbClr val="000000"/>
                          </a:solidFill>
                          <a:latin typeface="Arial"/>
                        </a:rPr>
                        <a:t>sait </a:t>
                      </a:r>
                      <a:r>
                        <a:rPr lang="fr-FR" sz="1000" b="0" i="0" u="none" strike="noStrike" dirty="0" smtClean="0">
                          <a:solidFill>
                            <a:srgbClr val="000000"/>
                          </a:solidFill>
                          <a:latin typeface="Arial"/>
                        </a:rPr>
                        <a:t>prendre</a:t>
                      </a:r>
                      <a:r>
                        <a:rPr lang="fr-FR" sz="1000" b="0" i="0" u="none" strike="noStrike" baseline="0" dirty="0" smtClean="0">
                          <a:solidFill>
                            <a:srgbClr val="000000"/>
                          </a:solidFill>
                          <a:latin typeface="Arial"/>
                        </a:rPr>
                        <a:t> </a:t>
                      </a:r>
                      <a:r>
                        <a:rPr lang="fr-FR" sz="1000" b="0" i="0" u="none" strike="noStrike" dirty="0" smtClean="0">
                          <a:solidFill>
                            <a:srgbClr val="000000"/>
                          </a:solidFill>
                          <a:latin typeface="Arial"/>
                        </a:rPr>
                        <a:t>en </a:t>
                      </a:r>
                      <a:r>
                        <a:rPr lang="fr-FR" sz="1000" b="0" i="0" u="none" strike="noStrike" dirty="0">
                          <a:solidFill>
                            <a:srgbClr val="000000"/>
                          </a:solidFill>
                          <a:latin typeface="Arial"/>
                        </a:rPr>
                        <a:t>compte les contraintes des autres acteurs de son établissement, établit des coopérations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1000" b="0" i="0" u="none" strike="noStrike">
                          <a:solidFill>
                            <a:srgbClr val="000000"/>
                          </a:solidFill>
                          <a:latin typeface="Arial"/>
                        </a:rPr>
                        <a:t>2</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000" b="0" i="0" u="none" strike="noStrike">
                          <a:solidFill>
                            <a:srgbClr val="000000"/>
                          </a:solidFill>
                          <a:latin typeface="Arial"/>
                        </a:rPr>
                        <a:t>140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1473">
                <a:tc>
                  <a:txBody>
                    <a:bodyPr/>
                    <a:lstStyle/>
                    <a:p>
                      <a:pPr algn="ctr" fontAlgn="ctr"/>
                      <a:r>
                        <a:rPr lang="fr-FR" sz="1000" b="0" i="0" u="none" strike="noStrike">
                          <a:solidFill>
                            <a:srgbClr val="000000"/>
                          </a:solidFill>
                          <a:latin typeface="Arial"/>
                        </a:rPr>
                        <a:t>Communication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1000" b="0" i="0" u="none" strike="noStrike" dirty="0">
                          <a:solidFill>
                            <a:srgbClr val="000000"/>
                          </a:solidFill>
                          <a:latin typeface="Arial"/>
                        </a:rPr>
                        <a:t>prend en charge l'ensemble des interlocuteurs dans son champ d'activité</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1000" b="0" i="0" u="none" strike="noStrike">
                          <a:solidFill>
                            <a:srgbClr val="000000"/>
                          </a:solidFill>
                          <a:latin typeface="Arial"/>
                        </a:rPr>
                        <a:t>2</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000" b="0" i="0" u="none" strike="noStrike">
                          <a:solidFill>
                            <a:srgbClr val="000000"/>
                          </a:solidFill>
                          <a:latin typeface="Arial"/>
                        </a:rPr>
                        <a:t>140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1473">
                <a:tc>
                  <a:txBody>
                    <a:bodyPr/>
                    <a:lstStyle/>
                    <a:p>
                      <a:pPr algn="ctr" fontAlgn="ctr"/>
                      <a:r>
                        <a:rPr lang="fr-FR" sz="1000" b="0" i="0" u="none" strike="noStrike">
                          <a:solidFill>
                            <a:srgbClr val="000000"/>
                          </a:solidFill>
                          <a:latin typeface="Arial"/>
                        </a:rPr>
                        <a:t>Management</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1000" b="0" i="0" u="none" strike="noStrike" dirty="0">
                          <a:solidFill>
                            <a:srgbClr val="000000"/>
                          </a:solidFill>
                          <a:latin typeface="Arial"/>
                        </a:rPr>
                        <a:t>encadre des salariés de strate I ou 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1000" b="0" i="0" u="none" strike="noStrike">
                          <a:solidFill>
                            <a:srgbClr val="000000"/>
                          </a:solidFill>
                          <a:latin typeface="Arial"/>
                        </a:rPr>
                        <a:t>2</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000" b="0" i="0" u="none" strike="noStrike">
                          <a:solidFill>
                            <a:srgbClr val="000000"/>
                          </a:solidFill>
                          <a:latin typeface="Arial"/>
                        </a:rPr>
                        <a:t>140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2505">
                <a:tc>
                  <a:txBody>
                    <a:bodyPr/>
                    <a:lstStyle/>
                    <a:p>
                      <a:pPr algn="ctr" fontAlgn="ctr"/>
                      <a:r>
                        <a:rPr lang="fr-FR" sz="1000" b="1" i="0" u="none" strike="noStrike">
                          <a:solidFill>
                            <a:srgbClr val="FFFFFF"/>
                          </a:solidFill>
                          <a:latin typeface="Arial"/>
                        </a:rPr>
                        <a:t>Valorisation de la plurifonctionnalité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38ED5"/>
                    </a:solidFill>
                  </a:tcPr>
                </a:tc>
                <a:tc gridSpan="3">
                  <a:txBody>
                    <a:bodyPr/>
                    <a:lstStyle/>
                    <a:p>
                      <a:pPr algn="ctr" fontAlgn="ctr"/>
                      <a:r>
                        <a:rPr lang="fr-FR" sz="1000" b="1" i="0" u="none" strike="noStrike" dirty="0">
                          <a:solidFill>
                            <a:srgbClr val="FFFFFF"/>
                          </a:solidFill>
                          <a:latin typeface="Arial"/>
                        </a:rPr>
                        <a:t>SANS OBJET</a:t>
                      </a:r>
                    </a:p>
                  </a:txBody>
                  <a:tcPr marL="5930" marR="5930" marT="593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fontAlgn="ctr"/>
                      <a:r>
                        <a:rPr lang="fr-FR" sz="1000" b="1" i="0" u="none" strike="noStrike">
                          <a:solidFill>
                            <a:srgbClr val="FFFFFF"/>
                          </a:solidFill>
                          <a:latin typeface="Arial"/>
                        </a:rPr>
                        <a:t>0</a:t>
                      </a:r>
                    </a:p>
                  </a:txBody>
                  <a:tcPr marL="5930" marR="5930" marT="593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ctr" fontAlgn="ctr"/>
                      <a:r>
                        <a:rPr lang="fr-FR" sz="1000" b="0" i="0" u="none" strike="noStrike">
                          <a:solidFill>
                            <a:srgbClr val="FFFFFF"/>
                          </a:solidFill>
                          <a:latin typeface="Arial"/>
                        </a:rPr>
                        <a:t>0</a:t>
                      </a:r>
                    </a:p>
                  </a:txBody>
                  <a:tcPr marL="5930" marR="5930" marT="5930"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r>
              <a:tr h="201473">
                <a:tc rowSpan="2" gridSpan="3">
                  <a:txBody>
                    <a:bodyPr/>
                    <a:lstStyle/>
                    <a:p>
                      <a:pPr algn="ctr" fontAlgn="ctr"/>
                      <a:r>
                        <a:rPr lang="fr-FR" sz="1000" b="1" i="0" u="none" strike="noStrike">
                          <a:solidFill>
                            <a:srgbClr val="000000"/>
                          </a:solidFill>
                          <a:latin typeface="Arial"/>
                        </a:rPr>
                        <a:t>Classification effective</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1000" b="1" i="0" u="none" strike="noStrike" dirty="0">
                          <a:solidFill>
                            <a:srgbClr val="000000"/>
                          </a:solidFill>
                          <a:latin typeface="Arial"/>
                        </a:rPr>
                        <a:t>Strate</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1000" b="1" i="0" u="none" strike="noStrike" dirty="0">
                          <a:solidFill>
                            <a:srgbClr val="000000"/>
                          </a:solidFill>
                          <a:latin typeface="Arial"/>
                        </a:rPr>
                        <a:t>Total</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1000" b="1" i="0" u="none" strike="noStrike">
                          <a:solidFill>
                            <a:srgbClr val="000000"/>
                          </a:solidFill>
                          <a:latin typeface="Arial"/>
                        </a:rPr>
                        <a:t>Coefficient</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201473">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1000" b="1" i="0" u="none" strike="noStrike">
                          <a:solidFill>
                            <a:srgbClr val="000000"/>
                          </a:solidFill>
                          <a:latin typeface="Arial"/>
                        </a:rPr>
                        <a:t>III</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1000" b="1" i="0" u="none" strike="noStrike" dirty="0">
                          <a:solidFill>
                            <a:srgbClr val="000000"/>
                          </a:solidFill>
                          <a:latin typeface="Arial"/>
                        </a:rPr>
                        <a:t>10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1000" b="1" i="0" u="none" strike="noStrike">
                          <a:solidFill>
                            <a:srgbClr val="000000"/>
                          </a:solidFill>
                          <a:latin typeface="Arial"/>
                        </a:rPr>
                        <a:t>1550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201473">
                <a:tc gridSpan="3">
                  <a:txBody>
                    <a:bodyPr/>
                    <a:lstStyle/>
                    <a:p>
                      <a:pPr algn="l" rtl="0" fontAlgn="ctr"/>
                      <a:r>
                        <a:rPr lang="fr-FR" sz="1000" b="1" i="0" u="none" strike="noStrike">
                          <a:solidFill>
                            <a:srgbClr val="FFFFFF"/>
                          </a:solidFill>
                          <a:latin typeface="Arial"/>
                        </a:rPr>
                        <a:t>Prise en compte de l'ancienneté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1000" b="1" i="0" u="none" strike="noStrike">
                          <a:solidFill>
                            <a:srgbClr val="FFFFFF"/>
                          </a:solidFill>
                          <a:latin typeface="Arial"/>
                        </a:rPr>
                        <a:t>8 ans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1000" b="1" i="0" u="none" strike="noStrike" dirty="0">
                          <a:solidFill>
                            <a:srgbClr val="FFFFFF"/>
                          </a:solidFill>
                          <a:latin typeface="Arial"/>
                        </a:rPr>
                        <a:t>5 points</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1000" b="1" i="0" u="none" strike="noStrike">
                          <a:solidFill>
                            <a:srgbClr val="FFFFFF"/>
                          </a:solidFill>
                          <a:latin typeface="Arial"/>
                        </a:rPr>
                        <a:t>35</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01473">
                <a:tc gridSpan="3">
                  <a:txBody>
                    <a:bodyPr/>
                    <a:lstStyle/>
                    <a:p>
                      <a:pPr algn="l" rtl="0" fontAlgn="ctr"/>
                      <a:r>
                        <a:rPr lang="fr-FR" sz="1000" b="1" i="0" u="none" strike="noStrike">
                          <a:solidFill>
                            <a:srgbClr val="FFFFFF"/>
                          </a:solidFill>
                          <a:latin typeface="Arial"/>
                        </a:rPr>
                        <a:t>Prise en compte de la formation professionnelle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1000" b="1" i="0" u="none" strike="noStrike">
                          <a:solidFill>
                            <a:srgbClr val="FFFFFF"/>
                          </a:solidFill>
                          <a:latin typeface="Arial"/>
                        </a:rPr>
                        <a:t>0 formation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1000" b="1" i="0" u="none" strike="noStrike" dirty="0">
                          <a:solidFill>
                            <a:srgbClr val="FFFFFF"/>
                          </a:solidFill>
                          <a:latin typeface="Arial"/>
                        </a:rPr>
                        <a:t>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1000" b="1" i="0" u="none" strike="noStrike">
                          <a:solidFill>
                            <a:srgbClr val="FFFFFF"/>
                          </a:solidFill>
                          <a:latin typeface="Arial"/>
                        </a:rPr>
                        <a:t>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01473">
                <a:tc gridSpan="3">
                  <a:txBody>
                    <a:bodyPr/>
                    <a:lstStyle/>
                    <a:p>
                      <a:pPr algn="ctr" rtl="0" fontAlgn="ctr"/>
                      <a:r>
                        <a:rPr lang="fr-FR" sz="1000" b="1" i="0" u="none" strike="noStrike">
                          <a:solidFill>
                            <a:srgbClr val="000000"/>
                          </a:solidFill>
                          <a:latin typeface="Arial"/>
                        </a:rPr>
                        <a:t>nombre de points liés à la personne</a:t>
                      </a:r>
                    </a:p>
                  </a:txBody>
                  <a:tcPr marL="5930" marR="5930" marT="59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1000" b="1" i="0" u="none" strike="noStrike">
                          <a:solidFill>
                            <a:srgbClr val="000000"/>
                          </a:solidFill>
                          <a:latin typeface="Arial"/>
                        </a:rPr>
                        <a:t>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1000" b="1" i="0" u="none" strike="noStrike" dirty="0">
                          <a:solidFill>
                            <a:srgbClr val="000000"/>
                          </a:solidFill>
                          <a:latin typeface="Arial"/>
                        </a:rPr>
                        <a:t> </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1000" b="1" i="0" u="none" strike="noStrike">
                          <a:solidFill>
                            <a:srgbClr val="000000"/>
                          </a:solidFill>
                          <a:latin typeface="Arial"/>
                        </a:rPr>
                        <a:t>35</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201473">
                <a:tc>
                  <a:txBody>
                    <a:bodyPr/>
                    <a:lstStyle/>
                    <a:p>
                      <a:pPr algn="l" rtl="0" fontAlgn="ctr"/>
                      <a:endParaRPr lang="fr-FR" sz="1000" b="1"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1000" b="0" i="0" u="none" strike="noStrike">
                        <a:solidFill>
                          <a:srgbClr val="000000"/>
                        </a:solidFill>
                        <a:latin typeface="Arial"/>
                      </a:endParaRPr>
                    </a:p>
                  </a:txBody>
                  <a:tcPr marL="5930" marR="5930" marT="593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r>
                        <a:rPr lang="fr-FR" sz="1000" b="0" i="0" u="none" strike="noStrike">
                          <a:solidFill>
                            <a:srgbClr val="000000"/>
                          </a:solidFill>
                          <a:latin typeface="Arial"/>
                        </a:rPr>
                        <a:t> </a:t>
                      </a:r>
                    </a:p>
                  </a:txBody>
                  <a:tcPr marL="5930" marR="5930" marT="59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1000" b="1" i="0" u="none" strike="noStrike">
                          <a:solidFill>
                            <a:srgbClr val="FF0000"/>
                          </a:solidFill>
                          <a:latin typeface="Arial"/>
                        </a:rPr>
                        <a:t>Coeff. Global</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1000" b="1" i="0" u="none" strike="noStrike">
                          <a:solidFill>
                            <a:srgbClr val="FF0000"/>
                          </a:solidFill>
                          <a:latin typeface="Arial"/>
                        </a:rPr>
                        <a:t>1585</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13757">
                <a:tc>
                  <a:txBody>
                    <a:bodyPr/>
                    <a:lstStyle/>
                    <a:p>
                      <a:pPr algn="l" rtl="0" fontAlgn="ctr"/>
                      <a:r>
                        <a:rPr lang="fr-FR" sz="1000" b="0" i="0" u="none" strike="noStrike">
                          <a:solidFill>
                            <a:srgbClr val="000000"/>
                          </a:solidFill>
                          <a:latin typeface="Arial"/>
                        </a:rPr>
                        <a:t>rémunération mensuelle avant reclassification</a:t>
                      </a:r>
                    </a:p>
                  </a:txBody>
                  <a:tcPr marL="5930" marR="5930" marT="5930" marB="0" anchor="ctr">
                    <a:lnL>
                      <a:noFill/>
                    </a:lnL>
                    <a:lnR>
                      <a:noFill/>
                    </a:lnR>
                    <a:lnT>
                      <a:noFill/>
                    </a:lnT>
                    <a:lnB>
                      <a:noFill/>
                    </a:lnB>
                    <a:solidFill>
                      <a:srgbClr val="FFFF00"/>
                    </a:solidFill>
                  </a:tcPr>
                </a:tc>
                <a:tc>
                  <a:txBody>
                    <a:bodyPr/>
                    <a:lstStyle/>
                    <a:p>
                      <a:pPr algn="l" rtl="0" fontAlgn="ctr"/>
                      <a:r>
                        <a:rPr lang="fr-FR" sz="1000" b="0" i="0" u="none" strike="noStrike">
                          <a:solidFill>
                            <a:srgbClr val="000000"/>
                          </a:solidFill>
                          <a:latin typeface="Arial"/>
                        </a:rPr>
                        <a:t> </a:t>
                      </a:r>
                    </a:p>
                  </a:txBody>
                  <a:tcPr marL="5930" marR="5930" marT="5930" marB="0" anchor="ctr">
                    <a:lnL>
                      <a:noFill/>
                    </a:lnL>
                    <a:lnR>
                      <a:noFill/>
                    </a:lnR>
                    <a:lnT>
                      <a:noFill/>
                    </a:lnT>
                    <a:lnB>
                      <a:noFill/>
                    </a:lnB>
                    <a:solidFill>
                      <a:srgbClr val="FFFF00"/>
                    </a:solidFill>
                  </a:tcPr>
                </a:tc>
                <a:tc>
                  <a:txBody>
                    <a:bodyPr/>
                    <a:lstStyle/>
                    <a:p>
                      <a:pPr algn="ctr" rtl="0" fontAlgn="ctr"/>
                      <a:r>
                        <a:rPr lang="fr-FR" sz="1000" b="0" i="0" u="none" strike="noStrike">
                          <a:solidFill>
                            <a:srgbClr val="000000"/>
                          </a:solidFill>
                          <a:latin typeface="Arial"/>
                        </a:rPr>
                        <a:t>1901</a:t>
                      </a:r>
                    </a:p>
                  </a:txBody>
                  <a:tcPr marL="5930" marR="5930" marT="5930"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gridSpan="2">
                  <a:txBody>
                    <a:bodyPr/>
                    <a:lstStyle/>
                    <a:p>
                      <a:pPr algn="l" rtl="0" fontAlgn="ctr"/>
                      <a:r>
                        <a:rPr lang="fr-FR" sz="1000" b="0" i="0" u="none" strike="noStrike">
                          <a:solidFill>
                            <a:srgbClr val="000000"/>
                          </a:solidFill>
                          <a:latin typeface="Arial"/>
                        </a:rPr>
                        <a:t>rémunération annuelle après reclassification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1000" b="0" i="0" u="none" strike="noStrike" dirty="0">
                          <a:solidFill>
                            <a:srgbClr val="000000"/>
                          </a:solidFill>
                          <a:latin typeface="Arial"/>
                        </a:rPr>
                        <a:t>26247,60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513757">
                <a:tc>
                  <a:txBody>
                    <a:bodyPr/>
                    <a:lstStyle/>
                    <a:p>
                      <a:pPr algn="l" rtl="0" fontAlgn="ctr"/>
                      <a:endParaRPr lang="fr-FR" sz="1000" b="0" i="0" u="none" strike="noStrike">
                        <a:solidFill>
                          <a:srgbClr val="000000"/>
                        </a:solidFill>
                        <a:latin typeface="Arial"/>
                      </a:endParaRPr>
                    </a:p>
                  </a:txBody>
                  <a:tcPr marL="5930" marR="5930" marT="5930" marB="0" anchor="ctr">
                    <a:lnL>
                      <a:noFill/>
                    </a:lnL>
                    <a:lnR>
                      <a:noFill/>
                    </a:lnR>
                    <a:lnT>
                      <a:noFill/>
                    </a:lnT>
                    <a:lnB>
                      <a:noFill/>
                    </a:lnB>
                  </a:tcPr>
                </a:tc>
                <a:tc>
                  <a:txBody>
                    <a:bodyPr/>
                    <a:lstStyle/>
                    <a:p>
                      <a:pPr algn="l" fontAlgn="b"/>
                      <a:endParaRPr lang="fr-FR" sz="1000" b="0" i="0" u="none" strike="noStrike">
                        <a:solidFill>
                          <a:srgbClr val="000000"/>
                        </a:solidFill>
                        <a:latin typeface="Calibri"/>
                      </a:endParaRPr>
                    </a:p>
                  </a:txBody>
                  <a:tcPr marL="5930" marR="5930" marT="5930" marB="0" anchor="b">
                    <a:lnL>
                      <a:noFill/>
                    </a:lnL>
                    <a:lnR>
                      <a:noFill/>
                    </a:lnR>
                    <a:lnT>
                      <a:noFill/>
                    </a:lnT>
                    <a:lnB>
                      <a:noFill/>
                    </a:lnB>
                  </a:tcPr>
                </a:tc>
                <a:tc>
                  <a:txBody>
                    <a:bodyPr/>
                    <a:lstStyle/>
                    <a:p>
                      <a:pPr algn="l" rtl="0" fontAlgn="ctr"/>
                      <a:endParaRPr lang="fr-FR" sz="1000" b="0" i="0" u="none" strike="noStrike">
                        <a:solidFill>
                          <a:srgbClr val="000000"/>
                        </a:solidFill>
                        <a:latin typeface="Arial"/>
                      </a:endParaRPr>
                    </a:p>
                  </a:txBody>
                  <a:tcPr marL="5930" marR="5930" marT="5930" marB="0" anchor="ctr">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rtl="0" fontAlgn="ctr"/>
                      <a:r>
                        <a:rPr lang="fr-FR" sz="1000" b="0" i="0" u="none" strike="noStrike">
                          <a:solidFill>
                            <a:srgbClr val="000000"/>
                          </a:solidFill>
                          <a:latin typeface="Arial"/>
                        </a:rPr>
                        <a:t>rémunération mensuelle après reclassification</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r" rtl="0" fontAlgn="ctr"/>
                      <a:r>
                        <a:rPr lang="fr-FR" sz="1000" b="0" i="0" u="none" strike="noStrike" dirty="0">
                          <a:solidFill>
                            <a:srgbClr val="000000"/>
                          </a:solidFill>
                          <a:latin typeface="Arial"/>
                        </a:rPr>
                        <a:t>2187,30</a:t>
                      </a:r>
                    </a:p>
                  </a:txBody>
                  <a:tcPr marL="5930" marR="5930" marT="59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90BFC6BF-2A7F-497C-BEF7-64A0C749DAEC}" type="slidenum">
              <a:rPr lang="fr-FR" smtClean="0"/>
              <a:pPr>
                <a:defRPr/>
              </a:pPr>
              <a:t>48</a:t>
            </a:fld>
            <a:endParaRPr lang="fr-FR"/>
          </a:p>
        </p:txBody>
      </p:sp>
      <p:sp>
        <p:nvSpPr>
          <p:cNvPr id="4" name="AutoShape 2"/>
          <p:cNvSpPr txBox="1">
            <a:spLocks noChangeArrowheads="1"/>
          </p:cNvSpPr>
          <p:nvPr/>
        </p:nvSpPr>
        <p:spPr>
          <a:xfrm>
            <a:off x="2957513" y="142875"/>
            <a:ext cx="6115050" cy="381000"/>
          </a:xfrm>
          <a:prstGeom prst="roundRect">
            <a:avLst>
              <a:gd name="adj" fmla="val 21667"/>
            </a:avLst>
          </a:prstGeom>
          <a:noFill/>
        </p:spPr>
        <p:txBody>
          <a:bodyPr anchor="ctr"/>
          <a:lstStyle/>
          <a:p>
            <a:pPr algn="ctr">
              <a:defRPr/>
            </a:pPr>
            <a:r>
              <a:rPr lang="fr-FR" sz="1600" kern="0" dirty="0">
                <a:solidFill>
                  <a:schemeClr val="tx2"/>
                </a:solidFill>
                <a:latin typeface="+mj-lt"/>
                <a:ea typeface="+mj-ea"/>
                <a:cs typeface="+mj-cs"/>
              </a:rPr>
              <a:t>Annexe 2 Exemples de reclassification</a:t>
            </a:r>
          </a:p>
        </p:txBody>
      </p:sp>
      <p:sp>
        <p:nvSpPr>
          <p:cNvPr id="129027" name="ZoneTexte 4"/>
          <p:cNvSpPr txBox="1">
            <a:spLocks noChangeArrowheads="1"/>
          </p:cNvSpPr>
          <p:nvPr/>
        </p:nvSpPr>
        <p:spPr bwMode="auto">
          <a:xfrm>
            <a:off x="0" y="6334125"/>
            <a:ext cx="7272338" cy="523875"/>
          </a:xfrm>
          <a:prstGeom prst="rect">
            <a:avLst/>
          </a:prstGeom>
          <a:noFill/>
          <a:ln w="9525">
            <a:noFill/>
            <a:miter lim="800000"/>
            <a:headEnd/>
            <a:tailEnd/>
          </a:ln>
        </p:spPr>
        <p:txBody>
          <a:bodyPr>
            <a:spAutoFit/>
          </a:bodyPr>
          <a:lstStyle/>
          <a:p>
            <a:r>
              <a:rPr lang="fr-FR" sz="1400">
                <a:solidFill>
                  <a:srgbClr val="FF0000"/>
                </a:solidFill>
              </a:rPr>
              <a:t>Il s’agit d’un exemple qui correspond à une situation déterminée. Il ne peut en aucun cas être généralisé à une situation pouvant le cas échéant s’en approcher. </a:t>
            </a:r>
          </a:p>
        </p:txBody>
      </p:sp>
      <p:graphicFrame>
        <p:nvGraphicFramePr>
          <p:cNvPr id="7" name="Tableau 6"/>
          <p:cNvGraphicFramePr>
            <a:graphicFrameLocks noGrp="1"/>
          </p:cNvGraphicFramePr>
          <p:nvPr/>
        </p:nvGraphicFramePr>
        <p:xfrm>
          <a:off x="1042988" y="260350"/>
          <a:ext cx="7488237" cy="5976938"/>
        </p:xfrm>
        <a:graphic>
          <a:graphicData uri="http://schemas.openxmlformats.org/drawingml/2006/table">
            <a:tbl>
              <a:tblPr/>
              <a:tblGrid>
                <a:gridCol w="1327520"/>
                <a:gridCol w="1064042"/>
                <a:gridCol w="982972"/>
                <a:gridCol w="1297119"/>
                <a:gridCol w="1408590"/>
                <a:gridCol w="1408590"/>
              </a:tblGrid>
              <a:tr h="148667">
                <a:tc>
                  <a:txBody>
                    <a:bodyPr/>
                    <a:lstStyle/>
                    <a:p>
                      <a:pPr algn="l" fontAlgn="ctr"/>
                      <a:r>
                        <a:rPr lang="fr-FR" sz="900" b="0" i="0" u="none" strike="noStrike" dirty="0">
                          <a:solidFill>
                            <a:srgbClr val="000000"/>
                          </a:solidFill>
                          <a:latin typeface="Arial"/>
                        </a:rPr>
                        <a:t>Salarié</a:t>
                      </a:r>
                    </a:p>
                  </a:txBody>
                  <a:tcPr marL="6388" marR="6388" marT="6388" marB="0" anchor="ctr">
                    <a:lnL>
                      <a:noFill/>
                    </a:lnL>
                    <a:lnR>
                      <a:noFill/>
                    </a:lnR>
                    <a:lnT>
                      <a:noFill/>
                    </a:lnT>
                    <a:lnB>
                      <a:noFill/>
                    </a:lnB>
                  </a:tcPr>
                </a:tc>
                <a:tc>
                  <a:txBody>
                    <a:bodyPr/>
                    <a:lstStyle/>
                    <a:p>
                      <a:pPr algn="l" fontAlgn="ctr"/>
                      <a:r>
                        <a:rPr lang="fr-FR" sz="900" b="0" i="0" u="none" strike="noStrike">
                          <a:solidFill>
                            <a:srgbClr val="000000"/>
                          </a:solidFill>
                          <a:latin typeface="Arial"/>
                        </a:rPr>
                        <a:t>Hélène J.</a:t>
                      </a:r>
                    </a:p>
                  </a:txBody>
                  <a:tcPr marL="6388" marR="6388" marT="6388"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r>
              <a:tr h="148667">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r>
              <a:tr h="290720">
                <a:tc>
                  <a:txBody>
                    <a:bodyPr/>
                    <a:lstStyle/>
                    <a:p>
                      <a:pPr algn="ctr" fontAlgn="ctr"/>
                      <a:r>
                        <a:rPr lang="fr-FR" sz="900" b="0" i="0" u="none" strike="noStrike">
                          <a:solidFill>
                            <a:srgbClr val="000000"/>
                          </a:solidFill>
                          <a:latin typeface="Arial"/>
                        </a:rPr>
                        <a:t>n° de fonction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intitulé de fonction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strate de rattachement</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0" i="0" u="none" strike="noStrike">
                          <a:solidFill>
                            <a:srgbClr val="000000"/>
                          </a:solidFill>
                          <a:latin typeface="Arial"/>
                        </a:rPr>
                        <a:t>temps de travail</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900" b="1" i="0" u="none" strike="noStrike">
                          <a:solidFill>
                            <a:srgbClr val="FFFFFF"/>
                          </a:solidFill>
                          <a:latin typeface="Arial"/>
                        </a:rPr>
                        <a:t>Strate de Rattachement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r>
              <a:tr h="290720">
                <a:tc>
                  <a:txBody>
                    <a:bodyPr/>
                    <a:lstStyle/>
                    <a:p>
                      <a:pPr algn="ctr" fontAlgn="ctr"/>
                      <a:r>
                        <a:rPr lang="fr-FR" sz="900" b="0" i="0" u="none" strike="noStrike" dirty="0">
                          <a:solidFill>
                            <a:srgbClr val="000000"/>
                          </a:solidFill>
                          <a:latin typeface="Arial"/>
                        </a:rPr>
                        <a:t>27</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900" b="0" i="0" u="none" strike="noStrike">
                          <a:solidFill>
                            <a:srgbClr val="000000"/>
                          </a:solidFill>
                          <a:latin typeface="Arial"/>
                        </a:rPr>
                        <a:t>secrétariat familles/ élèves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fr-FR" sz="900" b="0" i="0" u="none" strike="noStrike">
                          <a:solidFill>
                            <a:srgbClr val="000000"/>
                          </a:solidFill>
                          <a:latin typeface="Arial"/>
                        </a:rPr>
                        <a:t>II</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95%</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FFFFFF"/>
                          </a:solidFill>
                          <a:latin typeface="Arial"/>
                        </a:rPr>
                        <a:t>II</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r" fontAlgn="ctr"/>
                      <a:r>
                        <a:rPr lang="fr-FR" sz="900" b="1" i="0" u="none" strike="noStrike">
                          <a:solidFill>
                            <a:srgbClr val="FFFFFF"/>
                          </a:solidFill>
                          <a:latin typeface="Arial"/>
                        </a:rPr>
                        <a:t>base = 925 points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90720">
                <a:tc>
                  <a:txBody>
                    <a:bodyPr/>
                    <a:lstStyle/>
                    <a:p>
                      <a:pPr algn="ctr" fontAlgn="ctr"/>
                      <a:r>
                        <a:rPr lang="fr-FR" sz="900" b="0" i="0" u="none" strike="noStrike">
                          <a:solidFill>
                            <a:srgbClr val="000000"/>
                          </a:solidFill>
                          <a:latin typeface="Arial"/>
                        </a:rPr>
                        <a:t>26</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latin typeface="Arial"/>
                        </a:rPr>
                        <a:t>Accueil et standard</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II</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0" i="0" u="none" strike="noStrike">
                          <a:solidFill>
                            <a:srgbClr val="000000"/>
                          </a:solidFill>
                          <a:latin typeface="Arial"/>
                        </a:rPr>
                        <a:t>5%</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a:noFill/>
                    </a:lnB>
                  </a:tcPr>
                </a:tc>
              </a:tr>
              <a:tr h="148667">
                <a:tc>
                  <a:txBody>
                    <a:bodyPr/>
                    <a:lstStyle/>
                    <a:p>
                      <a:pPr algn="ctr"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endParaRPr lang="fr-FR" sz="900" b="0" i="0" u="none" strike="noStrike">
                        <a:solidFill>
                          <a:srgbClr val="000000"/>
                        </a:solidFill>
                        <a:latin typeface="Arial"/>
                      </a:endParaRPr>
                    </a:p>
                  </a:txBody>
                  <a:tcPr marL="6388" marR="6388" marT="6388" marB="0" anchor="ctr">
                    <a:lnL>
                      <a:noFill/>
                    </a:lnL>
                    <a:lnR>
                      <a:noFill/>
                    </a:lnR>
                    <a:lnT>
                      <a:noFill/>
                    </a:lnT>
                    <a:lnB w="6350" cap="flat" cmpd="sng" algn="ctr">
                      <a:solidFill>
                        <a:srgbClr val="000000"/>
                      </a:solidFill>
                      <a:prstDash val="solid"/>
                      <a:round/>
                      <a:headEnd type="none" w="med" len="med"/>
                      <a:tailEnd type="none" w="med" len="med"/>
                    </a:lnB>
                  </a:tcPr>
                </a:tc>
              </a:tr>
              <a:tr h="290720">
                <a:tc gridSpan="2">
                  <a:txBody>
                    <a:bodyPr/>
                    <a:lstStyle/>
                    <a:p>
                      <a:pPr algn="just" fontAlgn="ctr"/>
                      <a:r>
                        <a:rPr lang="fr-FR" sz="900" b="1" i="0" u="none" strike="noStrike" dirty="0">
                          <a:solidFill>
                            <a:srgbClr val="000000"/>
                          </a:solidFill>
                          <a:latin typeface="Arial"/>
                        </a:rPr>
                        <a:t>Classification du poste à partir du tableau des </a:t>
                      </a:r>
                      <a:r>
                        <a:rPr lang="fr-FR" sz="900" b="1" i="0" u="none" strike="noStrike" dirty="0" smtClean="0">
                          <a:solidFill>
                            <a:srgbClr val="000000"/>
                          </a:solidFill>
                          <a:latin typeface="Arial"/>
                        </a:rPr>
                        <a:t>critères classant</a:t>
                      </a:r>
                      <a:endParaRPr lang="fr-FR" sz="900" b="1" i="0" u="none" strike="noStrike" dirty="0">
                        <a:solidFill>
                          <a:srgbClr val="000000"/>
                        </a:solidFill>
                        <a:latin typeface="Arial"/>
                      </a:endParaRPr>
                    </a:p>
                  </a:txBody>
                  <a:tcPr marL="6388" marR="6388" marT="638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gn="r" fontAlgn="ctr"/>
                      <a:r>
                        <a:rPr lang="fr-FR" sz="900" b="1" i="0" u="none" strike="noStrike">
                          <a:solidFill>
                            <a:srgbClr val="000000"/>
                          </a:solidFill>
                          <a:latin typeface="Arial"/>
                        </a:rPr>
                        <a:t> </a:t>
                      </a:r>
                    </a:p>
                  </a:txBody>
                  <a:tcPr marL="6388" marR="6388" marT="638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fontAlgn="ctr"/>
                      <a:r>
                        <a:rPr lang="fr-FR" sz="900" b="1" i="0" u="none" strike="noStrike">
                          <a:solidFill>
                            <a:srgbClr val="000000"/>
                          </a:solidFill>
                          <a:latin typeface="Arial"/>
                        </a:rPr>
                        <a:t>Degrés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900" b="1" i="0" u="none" strike="noStrike">
                          <a:solidFill>
                            <a:srgbClr val="000000"/>
                          </a:solidFill>
                          <a:latin typeface="Arial"/>
                        </a:rPr>
                        <a:t>Valeur</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094">
                <a:tc>
                  <a:txBody>
                    <a:bodyPr/>
                    <a:lstStyle/>
                    <a:p>
                      <a:pPr algn="ctr" fontAlgn="ctr"/>
                      <a:r>
                        <a:rPr lang="fr-FR" sz="900" b="0" i="0" u="none" strike="noStrike">
                          <a:solidFill>
                            <a:srgbClr val="000000"/>
                          </a:solidFill>
                          <a:latin typeface="Arial"/>
                        </a:rPr>
                        <a:t>Technicité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technicité lui permettent de réaliser tous les travaux relevant de son domaine d'activité</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720">
                <a:tc>
                  <a:txBody>
                    <a:bodyPr/>
                    <a:lstStyle/>
                    <a:p>
                      <a:pPr algn="ctr" fontAlgn="ctr"/>
                      <a:r>
                        <a:rPr lang="fr-FR" sz="900" b="0" i="0" u="none" strike="noStrike">
                          <a:solidFill>
                            <a:srgbClr val="000000"/>
                          </a:solidFill>
                          <a:latin typeface="Arial"/>
                        </a:rPr>
                        <a:t>Responsabilité</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peut se voir confier des tâches moins courantes qu'elle réalisera dans un délai fixé</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2771">
                <a:tc>
                  <a:txBody>
                    <a:bodyPr/>
                    <a:lstStyle/>
                    <a:p>
                      <a:pPr algn="ctr" fontAlgn="ctr"/>
                      <a:r>
                        <a:rPr lang="fr-FR" sz="900" b="0" i="0" u="none" strike="noStrike">
                          <a:solidFill>
                            <a:srgbClr val="000000"/>
                          </a:solidFill>
                          <a:latin typeface="Arial"/>
                        </a:rPr>
                        <a:t>Autonomie</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est capable d'organiser son travail courant et d'y intégrer des travaux courants qui lui sont demandés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720">
                <a:tc>
                  <a:txBody>
                    <a:bodyPr/>
                    <a:lstStyle/>
                    <a:p>
                      <a:pPr algn="ctr" fontAlgn="ctr"/>
                      <a:r>
                        <a:rPr lang="fr-FR" sz="900" b="0" i="0" u="none" strike="noStrike">
                          <a:solidFill>
                            <a:srgbClr val="000000"/>
                          </a:solidFill>
                          <a:latin typeface="Arial"/>
                        </a:rPr>
                        <a:t>Communication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communication en externe sur des questions simples relevant de son champ d'activité</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720">
                <a:tc>
                  <a:txBody>
                    <a:bodyPr/>
                    <a:lstStyle/>
                    <a:p>
                      <a:pPr algn="ctr" fontAlgn="ctr"/>
                      <a:r>
                        <a:rPr lang="fr-FR" sz="900" b="0" i="0" u="none" strike="noStrike">
                          <a:solidFill>
                            <a:srgbClr val="000000"/>
                          </a:solidFill>
                          <a:latin typeface="Arial"/>
                        </a:rPr>
                        <a:t>Management</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fr-FR" sz="900" b="0" i="0" u="none" strike="noStrike">
                          <a:solidFill>
                            <a:srgbClr val="000000"/>
                          </a:solidFill>
                          <a:latin typeface="Arial"/>
                        </a:rPr>
                        <a:t>peut accompagner des tâches réalisées par une ou plusieurs personnes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000000"/>
                          </a:solidFill>
                          <a:latin typeface="Arial"/>
                        </a:rPr>
                        <a:t>2</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0" i="0" u="none" strike="noStrike">
                          <a:solidFill>
                            <a:srgbClr val="000000"/>
                          </a:solidFill>
                          <a:latin typeface="Arial"/>
                        </a:rPr>
                        <a:t>50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720">
                <a:tc>
                  <a:txBody>
                    <a:bodyPr/>
                    <a:lstStyle/>
                    <a:p>
                      <a:pPr algn="ctr" fontAlgn="ctr"/>
                      <a:r>
                        <a:rPr lang="fr-FR" sz="900" b="1" i="0" u="none" strike="noStrike">
                          <a:solidFill>
                            <a:srgbClr val="FFFFFF"/>
                          </a:solidFill>
                          <a:latin typeface="Arial"/>
                        </a:rPr>
                        <a:t>Valorisation de la plurifonctionnalité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538ED5"/>
                    </a:solidFill>
                  </a:tcPr>
                </a:tc>
                <a:tc gridSpan="3">
                  <a:txBody>
                    <a:bodyPr/>
                    <a:lstStyle/>
                    <a:p>
                      <a:pPr algn="ctr" fontAlgn="ctr"/>
                      <a:r>
                        <a:rPr lang="fr-FR" sz="900" b="1" i="0" u="none" strike="noStrike">
                          <a:solidFill>
                            <a:srgbClr val="FFFFFF"/>
                          </a:solidFill>
                          <a:latin typeface="Arial"/>
                        </a:rPr>
                        <a:t>SANS OBJET</a:t>
                      </a:r>
                    </a:p>
                  </a:txBody>
                  <a:tcPr marL="6388" marR="6388" marT="638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hMerge="1">
                  <a:txBody>
                    <a:bodyPr/>
                    <a:lstStyle/>
                    <a:p>
                      <a:endParaRPr lang="fr-FR"/>
                    </a:p>
                  </a:txBody>
                  <a:tcPr/>
                </a:tc>
                <a:tc hMerge="1">
                  <a:txBody>
                    <a:bodyPr/>
                    <a:lstStyle/>
                    <a:p>
                      <a:endParaRPr lang="fr-FR"/>
                    </a:p>
                  </a:txBody>
                  <a:tcPr/>
                </a:tc>
                <a:tc>
                  <a:txBody>
                    <a:bodyPr/>
                    <a:lstStyle/>
                    <a:p>
                      <a:pPr algn="ctr" fontAlgn="ctr"/>
                      <a:r>
                        <a:rPr lang="fr-FR" sz="900" b="0" i="0" u="none" strike="noStrike">
                          <a:solidFill>
                            <a:srgbClr val="FFFFFF"/>
                          </a:solidFill>
                          <a:latin typeface="Arial"/>
                        </a:rPr>
                        <a:t>0</a:t>
                      </a:r>
                    </a:p>
                  </a:txBody>
                  <a:tcPr marL="6388" marR="6388" marT="638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c>
                  <a:txBody>
                    <a:bodyPr/>
                    <a:lstStyle/>
                    <a:p>
                      <a:pPr algn="ctr" fontAlgn="ctr"/>
                      <a:r>
                        <a:rPr lang="fr-FR" sz="900" b="0" i="0" u="none" strike="noStrike">
                          <a:solidFill>
                            <a:srgbClr val="FFFFFF"/>
                          </a:solidFill>
                          <a:latin typeface="Arial"/>
                        </a:rPr>
                        <a:t>0</a:t>
                      </a:r>
                    </a:p>
                  </a:txBody>
                  <a:tcPr marL="6388" marR="6388" marT="6388" marB="0" anchor="ctr">
                    <a:lnL w="6350" cap="flat" cmpd="sng" algn="ctr">
                      <a:solidFill>
                        <a:srgbClr val="FFFFFF"/>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0000"/>
                    </a:solidFill>
                  </a:tcPr>
                </a:tc>
              </a:tr>
              <a:tr h="148667">
                <a:tc rowSpan="2" gridSpan="3">
                  <a:txBody>
                    <a:bodyPr/>
                    <a:lstStyle/>
                    <a:p>
                      <a:pPr algn="ctr" fontAlgn="ctr"/>
                      <a:r>
                        <a:rPr lang="fr-FR" sz="900" b="1" i="0" u="none" strike="noStrike">
                          <a:solidFill>
                            <a:srgbClr val="000000"/>
                          </a:solidFill>
                          <a:latin typeface="Arial"/>
                        </a:rPr>
                        <a:t>Classification effective</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rowSpan="2" hMerge="1">
                  <a:txBody>
                    <a:bodyPr/>
                    <a:lstStyle/>
                    <a:p>
                      <a:endParaRPr lang="fr-FR"/>
                    </a:p>
                  </a:txBody>
                  <a:tcPr/>
                </a:tc>
                <a:tc rowSpan="2" hMerge="1">
                  <a:txBody>
                    <a:bodyPr/>
                    <a:lstStyle/>
                    <a:p>
                      <a:endParaRPr lang="fr-FR"/>
                    </a:p>
                  </a:txBody>
                  <a:tcPr/>
                </a:tc>
                <a:tc>
                  <a:txBody>
                    <a:bodyPr/>
                    <a:lstStyle/>
                    <a:p>
                      <a:pPr algn="ctr" fontAlgn="ctr"/>
                      <a:r>
                        <a:rPr lang="fr-FR" sz="900" b="1" i="0" u="none" strike="noStrike">
                          <a:solidFill>
                            <a:srgbClr val="000000"/>
                          </a:solidFill>
                          <a:latin typeface="Arial"/>
                        </a:rPr>
                        <a:t>Strate</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Total</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Coefficient</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48667">
                <a:tc gridSpan="3" vMerge="1">
                  <a:txBody>
                    <a:bodyPr/>
                    <a:lstStyle/>
                    <a:p>
                      <a:endParaRPr lang="fr-FR"/>
                    </a:p>
                  </a:txBody>
                  <a:tcPr/>
                </a:tc>
                <a:tc hMerge="1" vMerge="1">
                  <a:txBody>
                    <a:bodyPr/>
                    <a:lstStyle/>
                    <a:p>
                      <a:endParaRPr lang="fr-FR"/>
                    </a:p>
                  </a:txBody>
                  <a:tcPr/>
                </a:tc>
                <a:tc hMerge="1" vMerge="1">
                  <a:txBody>
                    <a:bodyPr/>
                    <a:lstStyle/>
                    <a:p>
                      <a:endParaRPr lang="fr-FR"/>
                    </a:p>
                  </a:txBody>
                  <a:tcPr/>
                </a:tc>
                <a:tc>
                  <a:txBody>
                    <a:bodyPr/>
                    <a:lstStyle/>
                    <a:p>
                      <a:pPr algn="ctr" fontAlgn="ctr"/>
                      <a:r>
                        <a:rPr lang="fr-FR" sz="900" b="1" i="0" u="none" strike="noStrike">
                          <a:solidFill>
                            <a:srgbClr val="000000"/>
                          </a:solidFill>
                          <a:latin typeface="Arial"/>
                        </a:rPr>
                        <a:t>II</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fontAlgn="ctr"/>
                      <a:r>
                        <a:rPr lang="fr-FR" sz="900" b="1" i="0" u="none" strike="noStrike">
                          <a:solidFill>
                            <a:srgbClr val="000000"/>
                          </a:solidFill>
                          <a:latin typeface="Arial"/>
                        </a:rPr>
                        <a:t>1175</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48667">
                <a:tc gridSpan="3">
                  <a:txBody>
                    <a:bodyPr/>
                    <a:lstStyle/>
                    <a:p>
                      <a:pPr algn="l" rtl="0" fontAlgn="ctr"/>
                      <a:r>
                        <a:rPr lang="fr-FR" sz="900" b="1" i="0" u="none" strike="noStrike">
                          <a:solidFill>
                            <a:srgbClr val="FFFFFF"/>
                          </a:solidFill>
                          <a:latin typeface="Arial"/>
                        </a:rPr>
                        <a:t>Prise en compte de l'ancienneté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32 ans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5 points</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155</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90720">
                <a:tc gridSpan="3">
                  <a:txBody>
                    <a:bodyPr/>
                    <a:lstStyle/>
                    <a:p>
                      <a:pPr algn="l" rtl="0" fontAlgn="ctr"/>
                      <a:r>
                        <a:rPr lang="fr-FR" sz="900" b="1" i="0" u="none" strike="noStrike">
                          <a:solidFill>
                            <a:srgbClr val="FFFFFF"/>
                          </a:solidFill>
                          <a:latin typeface="Arial"/>
                        </a:rPr>
                        <a:t>Prise en compte de la formation professionnelle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FFFFFF"/>
                          </a:solidFill>
                          <a:latin typeface="Arial"/>
                        </a:rPr>
                        <a:t>0 formation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rtl="0" fontAlgn="ctr"/>
                      <a:r>
                        <a:rPr lang="fr-FR" sz="900" b="1" i="0" u="none" strike="noStrike">
                          <a:solidFill>
                            <a:srgbClr val="FFFFFF"/>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148667">
                <a:tc gridSpan="3">
                  <a:txBody>
                    <a:bodyPr/>
                    <a:lstStyle/>
                    <a:p>
                      <a:pPr algn="ctr" rtl="0" fontAlgn="ctr"/>
                      <a:r>
                        <a:rPr lang="fr-FR" sz="900" b="1" i="0" u="none" strike="noStrike">
                          <a:solidFill>
                            <a:srgbClr val="000000"/>
                          </a:solidFill>
                          <a:latin typeface="Arial"/>
                        </a:rPr>
                        <a:t>nombre de points liés à la personne</a:t>
                      </a:r>
                    </a:p>
                  </a:txBody>
                  <a:tcPr marL="6388" marR="6388" marT="638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hMerge="1">
                  <a:txBody>
                    <a:bodyPr/>
                    <a:lstStyle/>
                    <a:p>
                      <a:endParaRPr lang="fr-FR"/>
                    </a:p>
                  </a:txBody>
                  <a:tcPr/>
                </a:tc>
                <a:tc hMerge="1">
                  <a:txBody>
                    <a:bodyPr/>
                    <a:lstStyle/>
                    <a:p>
                      <a:endParaRPr lang="fr-FR"/>
                    </a:p>
                  </a:txBody>
                  <a:tcPr/>
                </a:tc>
                <a:tc>
                  <a:txBody>
                    <a:bodyPr/>
                    <a:lstStyle/>
                    <a:p>
                      <a:pPr algn="ctr" rtl="0" fontAlgn="ctr"/>
                      <a:r>
                        <a:rPr lang="fr-FR" sz="900" b="1" i="0" u="none" strike="noStrike">
                          <a:solidFill>
                            <a:srgbClr val="000000"/>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c>
                  <a:txBody>
                    <a:bodyPr/>
                    <a:lstStyle/>
                    <a:p>
                      <a:pPr algn="ctr" rtl="0" fontAlgn="ctr"/>
                      <a:r>
                        <a:rPr lang="fr-FR" sz="900" b="1" i="0" u="none" strike="noStrike">
                          <a:solidFill>
                            <a:srgbClr val="000000"/>
                          </a:solidFill>
                          <a:latin typeface="Arial"/>
                        </a:rPr>
                        <a:t>155</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F7F7F"/>
                    </a:solidFill>
                  </a:tcPr>
                </a:tc>
              </a:tr>
              <a:tr h="148667">
                <a:tc>
                  <a:txBody>
                    <a:bodyPr/>
                    <a:lstStyle/>
                    <a:p>
                      <a:pPr algn="l" rtl="0" fontAlgn="ctr"/>
                      <a:endParaRPr lang="fr-FR" sz="900" b="1"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388" marR="6388" marT="6388"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rtl="0" fontAlgn="ctr"/>
                      <a:endParaRPr lang="fr-FR" sz="900" b="0" i="0" u="none" strike="noStrike">
                        <a:solidFill>
                          <a:srgbClr val="000000"/>
                        </a:solidFill>
                        <a:latin typeface="Arial"/>
                      </a:endParaRPr>
                    </a:p>
                  </a:txBody>
                  <a:tcPr marL="6388" marR="6388" marT="638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ctr" rtl="0" fontAlgn="ctr"/>
                      <a:r>
                        <a:rPr lang="fr-FR" sz="900" b="1" i="0" u="none" strike="noStrike">
                          <a:solidFill>
                            <a:srgbClr val="FF0000"/>
                          </a:solidFill>
                          <a:latin typeface="Arial"/>
                        </a:rPr>
                        <a:t>Coeff. Global</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fr-FR"/>
                    </a:p>
                  </a:txBody>
                  <a:tcPr/>
                </a:tc>
                <a:tc>
                  <a:txBody>
                    <a:bodyPr/>
                    <a:lstStyle/>
                    <a:p>
                      <a:pPr algn="ctr" rtl="0" fontAlgn="ctr"/>
                      <a:r>
                        <a:rPr lang="fr-FR" sz="900" b="1" i="0" u="none" strike="noStrike">
                          <a:solidFill>
                            <a:srgbClr val="FF0000"/>
                          </a:solidFill>
                          <a:latin typeface="Arial"/>
                        </a:rPr>
                        <a:t>1330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32771">
                <a:tc gridSpan="2">
                  <a:txBody>
                    <a:bodyPr/>
                    <a:lstStyle/>
                    <a:p>
                      <a:pPr algn="l" rtl="0" fontAlgn="ctr"/>
                      <a:r>
                        <a:rPr lang="fr-FR" sz="900" b="0" i="0" u="none" strike="noStrike">
                          <a:solidFill>
                            <a:srgbClr val="000000"/>
                          </a:solidFill>
                          <a:latin typeface="Arial"/>
                        </a:rPr>
                        <a:t>rémunération mensuelle avant reclassification</a:t>
                      </a:r>
                    </a:p>
                  </a:txBody>
                  <a:tcPr marL="6388" marR="6388" marT="6388" marB="0" anchor="ctr">
                    <a:lnL>
                      <a:noFill/>
                    </a:lnL>
                    <a:lnR>
                      <a:noFill/>
                    </a:lnR>
                    <a:lnT>
                      <a:noFill/>
                    </a:lnT>
                    <a:lnB>
                      <a:noFill/>
                    </a:lnB>
                    <a:solidFill>
                      <a:srgbClr val="FFFF00"/>
                    </a:solidFill>
                  </a:tcPr>
                </a:tc>
                <a:tc hMerge="1">
                  <a:txBody>
                    <a:bodyPr/>
                    <a:lstStyle/>
                    <a:p>
                      <a:endParaRPr lang="fr-FR"/>
                    </a:p>
                  </a:txBody>
                  <a:tcPr/>
                </a:tc>
                <a:tc>
                  <a:txBody>
                    <a:bodyPr/>
                    <a:lstStyle/>
                    <a:p>
                      <a:pPr algn="ctr" rtl="0" fontAlgn="ctr"/>
                      <a:r>
                        <a:rPr lang="fr-FR" sz="900" b="0" i="0" u="none" strike="noStrike">
                          <a:solidFill>
                            <a:srgbClr val="000000"/>
                          </a:solidFill>
                          <a:latin typeface="Arial"/>
                        </a:rPr>
                        <a:t>1970</a:t>
                      </a:r>
                    </a:p>
                  </a:txBody>
                  <a:tcPr marL="6388" marR="6388" marT="6388" marB="0" anchor="ctr">
                    <a:lnL>
                      <a:noFill/>
                    </a:lnL>
                    <a:lnR w="6350" cap="flat" cmpd="sng" algn="ctr">
                      <a:solidFill>
                        <a:srgbClr val="000000"/>
                      </a:solidFill>
                      <a:prstDash val="solid"/>
                      <a:round/>
                      <a:headEnd type="none" w="med" len="med"/>
                      <a:tailEnd type="none" w="med" len="med"/>
                    </a:lnR>
                    <a:lnT>
                      <a:noFill/>
                    </a:lnT>
                    <a:lnB>
                      <a:noFill/>
                    </a:lnB>
                    <a:solidFill>
                      <a:srgbClr val="FFFF00"/>
                    </a:solidFill>
                  </a:tcPr>
                </a:tc>
                <a:tc>
                  <a:txBody>
                    <a:bodyPr/>
                    <a:lstStyle/>
                    <a:p>
                      <a:pPr algn="l" rtl="0" fontAlgn="ctr"/>
                      <a:r>
                        <a:rPr lang="fr-FR" sz="900" b="0" i="0" u="none" strike="noStrike">
                          <a:solidFill>
                            <a:srgbClr val="000000"/>
                          </a:solidFill>
                          <a:latin typeface="Arial"/>
                        </a:rPr>
                        <a:t>rémunération annuelle après reclassification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ctr"/>
                      <a:r>
                        <a:rPr lang="fr-FR" sz="900" b="0" i="0" u="none" strike="noStrike">
                          <a:solidFill>
                            <a:srgbClr val="000000"/>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fr-FR" sz="900" b="0" i="0" u="none" strike="noStrike">
                          <a:solidFill>
                            <a:srgbClr val="000000"/>
                          </a:solidFill>
                          <a:latin typeface="Arial"/>
                        </a:rPr>
                        <a:t>22024,80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432771">
                <a:tc>
                  <a:txBody>
                    <a:bodyPr/>
                    <a:lstStyle/>
                    <a:p>
                      <a:pPr algn="l" rtl="0"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388" marR="6388" marT="6388" marB="0" anchor="ctr">
                    <a:lnL>
                      <a:noFill/>
                    </a:lnL>
                    <a:lnR>
                      <a:noFill/>
                    </a:lnR>
                    <a:lnT>
                      <a:noFill/>
                    </a:lnT>
                    <a:lnB>
                      <a:noFill/>
                    </a:lnB>
                  </a:tcPr>
                </a:tc>
                <a:tc>
                  <a:txBody>
                    <a:bodyPr/>
                    <a:lstStyle/>
                    <a:p>
                      <a:pPr algn="l" rtl="0" fontAlgn="ctr"/>
                      <a:endParaRPr lang="fr-FR" sz="900" b="0" i="0" u="none" strike="noStrike">
                        <a:solidFill>
                          <a:srgbClr val="000000"/>
                        </a:solidFill>
                        <a:latin typeface="Arial"/>
                      </a:endParaRPr>
                    </a:p>
                  </a:txBody>
                  <a:tcPr marL="6388" marR="6388" marT="6388"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rtl="0" fontAlgn="ctr"/>
                      <a:r>
                        <a:rPr lang="fr-FR" sz="900" b="0" i="0" u="none" strike="noStrike">
                          <a:solidFill>
                            <a:srgbClr val="000000"/>
                          </a:solidFill>
                          <a:latin typeface="Arial"/>
                        </a:rPr>
                        <a:t>rémunération mensuelle après reclassification</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rtl="0" fontAlgn="ctr"/>
                      <a:r>
                        <a:rPr lang="fr-FR" sz="900" b="0" i="0" u="none" strike="noStrike">
                          <a:solidFill>
                            <a:srgbClr val="000000"/>
                          </a:solidFill>
                          <a:latin typeface="Arial"/>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rtl="0" fontAlgn="ctr"/>
                      <a:r>
                        <a:rPr lang="fr-FR" sz="900" b="0" i="0" u="none" strike="noStrike">
                          <a:solidFill>
                            <a:srgbClr val="000000"/>
                          </a:solidFill>
                          <a:latin typeface="Arial"/>
                        </a:rPr>
                        <a:t>1835,40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90720">
                <a:tc>
                  <a:txBody>
                    <a:bodyPr/>
                    <a:lstStyle/>
                    <a:p>
                      <a:pPr algn="l" fontAlgn="b"/>
                      <a:endParaRPr lang="fr-FR" sz="900" b="0" i="0" u="none" strike="noStrike">
                        <a:solidFill>
                          <a:srgbClr val="000000"/>
                        </a:solidFill>
                        <a:latin typeface="Calibri"/>
                      </a:endParaRPr>
                    </a:p>
                  </a:txBody>
                  <a:tcPr marL="6388" marR="6388" marT="6388" marB="0" anchor="ctr">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388" marR="6388" marT="6388" marB="0" anchor="ctr">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388" marR="6388" marT="6388"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000000"/>
                          </a:solidFill>
                          <a:latin typeface="Calibri"/>
                        </a:rPr>
                        <a:t>indemnité différentielle</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900" b="0" i="0" u="none" strike="noStrike">
                          <a:solidFill>
                            <a:srgbClr val="000000"/>
                          </a:solidFill>
                          <a:latin typeface="Calibri"/>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fr-FR" sz="900" b="0" i="0" u="none" strike="noStrike" dirty="0">
                          <a:solidFill>
                            <a:srgbClr val="000000"/>
                          </a:solidFill>
                          <a:latin typeface="Calibri"/>
                        </a:rPr>
                        <a:t>134,60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290720">
                <a:tc>
                  <a:txBody>
                    <a:bodyPr/>
                    <a:lstStyle/>
                    <a:p>
                      <a:pPr algn="l" fontAlgn="b"/>
                      <a:endParaRPr lang="fr-FR" sz="900" b="0" i="0" u="none" strike="noStrike">
                        <a:solidFill>
                          <a:srgbClr val="000000"/>
                        </a:solidFill>
                        <a:latin typeface="Calibri"/>
                      </a:endParaRPr>
                    </a:p>
                  </a:txBody>
                  <a:tcPr marL="6388" marR="6388" marT="6388" marB="0" anchor="ctr">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388" marR="6388" marT="6388" marB="0" anchor="ctr">
                    <a:lnL>
                      <a:noFill/>
                    </a:lnL>
                    <a:lnR>
                      <a:noFill/>
                    </a:lnR>
                    <a:lnT>
                      <a:noFill/>
                    </a:lnT>
                    <a:lnB>
                      <a:noFill/>
                    </a:lnB>
                  </a:tcPr>
                </a:tc>
                <a:tc>
                  <a:txBody>
                    <a:bodyPr/>
                    <a:lstStyle/>
                    <a:p>
                      <a:pPr algn="l" fontAlgn="b"/>
                      <a:endParaRPr lang="fr-FR" sz="900" b="0" i="0" u="none" strike="noStrike">
                        <a:solidFill>
                          <a:srgbClr val="000000"/>
                        </a:solidFill>
                        <a:latin typeface="Calibri"/>
                      </a:endParaRPr>
                    </a:p>
                  </a:txBody>
                  <a:tcPr marL="6388" marR="6388" marT="6388"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900" b="0" i="0" u="none" strike="noStrike">
                          <a:solidFill>
                            <a:srgbClr val="FF0000"/>
                          </a:solidFill>
                          <a:latin typeface="Calibri"/>
                        </a:rPr>
                        <a:t>rémunération mensuelle due</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fr-FR" sz="900" b="0" i="0" u="none" strike="noStrike">
                          <a:solidFill>
                            <a:srgbClr val="FF0000"/>
                          </a:solidFill>
                          <a:latin typeface="Calibri"/>
                        </a:rPr>
                        <a:t> </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b"/>
                      <a:r>
                        <a:rPr lang="fr-FR" sz="900" b="0" i="0" u="none" strike="noStrike" dirty="0">
                          <a:solidFill>
                            <a:srgbClr val="FF0000"/>
                          </a:solidFill>
                          <a:latin typeface="Calibri"/>
                        </a:rPr>
                        <a:t>1970</a:t>
                      </a:r>
                    </a:p>
                  </a:txBody>
                  <a:tcPr marL="6388" marR="6388" marT="63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numéro de diapositive 2"/>
          <p:cNvSpPr>
            <a:spLocks noGrp="1"/>
          </p:cNvSpPr>
          <p:nvPr>
            <p:ph type="sldNum" sz="quarter" idx="12"/>
          </p:nvPr>
        </p:nvSpPr>
        <p:spPr/>
        <p:txBody>
          <a:bodyPr/>
          <a:lstStyle/>
          <a:p>
            <a:pPr>
              <a:defRPr/>
            </a:pPr>
            <a:fld id="{1C739341-3D57-48E0-95DB-6ABB00E7E741}" type="slidenum">
              <a:rPr lang="fr-FR" smtClean="0"/>
              <a:pPr>
                <a:defRPr/>
              </a:pPr>
              <a:t>49</a:t>
            </a:fld>
            <a:endParaRPr lang="fr-FR" smtClean="0"/>
          </a:p>
        </p:txBody>
      </p:sp>
      <p:sp>
        <p:nvSpPr>
          <p:cNvPr id="4" name="AutoShape 2"/>
          <p:cNvSpPr txBox="1">
            <a:spLocks noChangeArrowheads="1"/>
          </p:cNvSpPr>
          <p:nvPr/>
        </p:nvSpPr>
        <p:spPr bwMode="auto">
          <a:xfrm>
            <a:off x="1219200" y="762000"/>
            <a:ext cx="7924800" cy="1143000"/>
          </a:xfrm>
          <a:prstGeom prst="roundRect">
            <a:avLst>
              <a:gd name="adj" fmla="val 21667"/>
            </a:avLst>
          </a:prstGeom>
          <a:noFill/>
          <a:ln w="9525">
            <a:noFill/>
            <a:round/>
            <a:headEnd/>
            <a:tailEnd/>
          </a:ln>
          <a:effectLst/>
        </p:spPr>
        <p:txBody>
          <a:bodyPr anchor="ctr"/>
          <a:lstStyle/>
          <a:p>
            <a:pPr>
              <a:lnSpc>
                <a:spcPct val="90000"/>
              </a:lnSpc>
              <a:defRPr/>
            </a:pPr>
            <a:r>
              <a:rPr lang="fr-FR" sz="2800" b="1" kern="0" dirty="0">
                <a:solidFill>
                  <a:schemeClr val="tx2"/>
                </a:solidFill>
                <a:latin typeface="+mj-lt"/>
                <a:ea typeface="+mj-ea"/>
                <a:cs typeface="+mj-cs"/>
              </a:rPr>
              <a:t>Annexe 3 Modèle de fiche de poste</a:t>
            </a:r>
          </a:p>
        </p:txBody>
      </p:sp>
      <p:sp>
        <p:nvSpPr>
          <p:cNvPr id="131075" name="Rectangle 53"/>
          <p:cNvSpPr>
            <a:spLocks noChangeArrowheads="1"/>
          </p:cNvSpPr>
          <p:nvPr/>
        </p:nvSpPr>
        <p:spPr bwMode="auto">
          <a:xfrm>
            <a:off x="862013" y="2276475"/>
            <a:ext cx="8158162" cy="1339850"/>
          </a:xfrm>
          <a:prstGeom prst="rect">
            <a:avLst/>
          </a:prstGeom>
          <a:noFill/>
          <a:ln w="9525">
            <a:noFill/>
            <a:miter lim="800000"/>
            <a:headEnd/>
            <a:tailEnd/>
          </a:ln>
        </p:spPr>
        <p:txBody>
          <a:bodyPr wrap="none" anchor="ctr">
            <a:spAutoFit/>
          </a:bodyPr>
          <a:lstStyle/>
          <a:p>
            <a:r>
              <a:rPr lang="fr-FR" b="1">
                <a:solidFill>
                  <a:srgbClr val="003366"/>
                </a:solidFill>
                <a:ea typeface="Times New Roman" pitchFamily="18" charset="0"/>
                <a:cs typeface="Comic Sans MS" pitchFamily="66" charset="0"/>
              </a:rPr>
              <a:t>FICHE DE POSTE</a:t>
            </a:r>
            <a:endParaRPr lang="fr-FR" sz="1100">
              <a:ea typeface="Times New Roman" pitchFamily="18" charset="0"/>
              <a:cs typeface="Comic Sans MS" pitchFamily="66" charset="0"/>
            </a:endParaRPr>
          </a:p>
          <a:p>
            <a:pPr eaLnBrk="0" hangingPunct="0">
              <a:spcBef>
                <a:spcPts val="600"/>
              </a:spcBef>
            </a:pPr>
            <a:r>
              <a:rPr lang="fr-FR" sz="1200">
                <a:solidFill>
                  <a:srgbClr val="003366"/>
                </a:solidFill>
                <a:ea typeface="Times New Roman" pitchFamily="18" charset="0"/>
                <a:cs typeface="Comic Sans MS" pitchFamily="66" charset="0"/>
              </a:rPr>
              <a:t>Identité du salarié :………………………………………………………………………………………………………………</a:t>
            </a:r>
            <a:endParaRPr lang="fr-FR" sz="1100">
              <a:ea typeface="Times New Roman" pitchFamily="18" charset="0"/>
              <a:cs typeface="Comic Sans MS" pitchFamily="66" charset="0"/>
            </a:endParaRPr>
          </a:p>
          <a:p>
            <a:pPr eaLnBrk="0" hangingPunct="0">
              <a:spcBef>
                <a:spcPts val="600"/>
              </a:spcBef>
            </a:pPr>
            <a:r>
              <a:rPr lang="fr-FR" sz="1200">
                <a:solidFill>
                  <a:srgbClr val="003366"/>
                </a:solidFill>
                <a:ea typeface="Times New Roman" pitchFamily="18" charset="0"/>
                <a:cs typeface="Comic Sans MS" pitchFamily="66" charset="0"/>
              </a:rPr>
              <a:t>Etablissement :………………………………………………………………………………………………………………………</a:t>
            </a:r>
          </a:p>
          <a:p>
            <a:pPr eaLnBrk="0" hangingPunct="0"/>
            <a:endParaRPr lang="fr-FR" sz="1100">
              <a:ea typeface="Times New Roman" pitchFamily="18" charset="0"/>
              <a:cs typeface="Comic Sans MS" pitchFamily="66" charset="0"/>
            </a:endParaRPr>
          </a:p>
          <a:p>
            <a:pPr eaLnBrk="0" hangingPunct="0"/>
            <a:endParaRPr lang="fr-FR">
              <a:ea typeface="Times New Roman" pitchFamily="18" charset="0"/>
              <a:cs typeface="Comic Sans MS" pitchFamily="66" charset="0"/>
            </a:endParaRPr>
          </a:p>
        </p:txBody>
      </p:sp>
      <p:graphicFrame>
        <p:nvGraphicFramePr>
          <p:cNvPr id="6" name="Group 79"/>
          <p:cNvGraphicFramePr>
            <a:graphicFrameLocks noGrp="1"/>
          </p:cNvGraphicFramePr>
          <p:nvPr/>
        </p:nvGraphicFramePr>
        <p:xfrm>
          <a:off x="1042988" y="3357563"/>
          <a:ext cx="7921625" cy="1789112"/>
        </p:xfrm>
        <a:graphic>
          <a:graphicData uri="http://schemas.openxmlformats.org/drawingml/2006/table">
            <a:tbl>
              <a:tblPr/>
              <a:tblGrid>
                <a:gridCol w="1908240"/>
                <a:gridCol w="1096577"/>
                <a:gridCol w="1099639"/>
                <a:gridCol w="864096"/>
                <a:gridCol w="1224136"/>
                <a:gridCol w="1080120"/>
                <a:gridCol w="648072"/>
              </a:tblGrid>
              <a:tr h="288032">
                <a:tc grid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kern="1200" cap="none" normalizeH="0" baseline="0" dirty="0" smtClean="0">
                          <a:ln>
                            <a:noFill/>
                          </a:ln>
                          <a:solidFill>
                            <a:schemeClr val="tx1"/>
                          </a:solidFill>
                          <a:effectLst/>
                          <a:latin typeface="Arial" charset="0"/>
                          <a:ea typeface="+mn-ea"/>
                          <a:cs typeface="+mn-cs"/>
                        </a:rPr>
                        <a:t>IDENTIFICATION DU POSTE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200" b="1" i="0" u="none" strike="noStrike" kern="1200" cap="none" normalizeH="0" baseline="0" dirty="0" smtClean="0">
                        <a:ln>
                          <a:noFill/>
                        </a:ln>
                        <a:solidFill>
                          <a:schemeClr val="tx1"/>
                        </a:solidFill>
                        <a:effectLst/>
                        <a:latin typeface="Arial" charset="0"/>
                        <a:ea typeface="+mn-ea"/>
                        <a:cs typeface="+mn-cs"/>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20000"/>
                        <a:lumOff val="80000"/>
                      </a:schemeClr>
                    </a:solidFill>
                  </a:tcPr>
                </a:tc>
              </a:tr>
              <a:tr h="324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kern="1200" cap="none" normalizeH="0" baseline="0" dirty="0" smtClean="0">
                          <a:ln>
                            <a:noFill/>
                          </a:ln>
                          <a:solidFill>
                            <a:schemeClr val="tx1"/>
                          </a:solidFill>
                          <a:effectLst/>
                          <a:latin typeface="Arial" charset="0"/>
                          <a:ea typeface="+mn-ea"/>
                          <a:cs typeface="+mn-cs"/>
                        </a:rPr>
                        <a:t>Famille de fonctions et ensemble de métiers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40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200" b="0" i="0" u="none" strike="noStrike" kern="1200" cap="none" normalizeH="0" baseline="0" dirty="0" smtClean="0">
                          <a:ln>
                            <a:noFill/>
                          </a:ln>
                          <a:solidFill>
                            <a:schemeClr val="tx1"/>
                          </a:solidFill>
                          <a:effectLst/>
                          <a:latin typeface="Arial" charset="0"/>
                          <a:ea typeface="+mn-ea"/>
                          <a:cs typeface="+mn-cs"/>
                        </a:rPr>
                        <a:t>Strate de rattachement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4000">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kern="1200" cap="none" normalizeH="0" baseline="0" dirty="0" smtClean="0">
                          <a:ln>
                            <a:noFill/>
                          </a:ln>
                          <a:solidFill>
                            <a:schemeClr val="tx1"/>
                          </a:solidFill>
                          <a:effectLst/>
                          <a:latin typeface="Arial" charset="0"/>
                          <a:ea typeface="+mn-ea"/>
                          <a:cs typeface="+mn-cs"/>
                        </a:rPr>
                        <a:t>Nombre de degrés liés au poste et par critère classant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Technicité et/ou expertise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Responsabilité</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Autonomie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Communication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Management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1" i="0" u="none" strike="noStrike" cap="none" normalizeH="0" baseline="0" dirty="0" smtClean="0">
                          <a:ln>
                            <a:noFill/>
                          </a:ln>
                          <a:solidFill>
                            <a:schemeClr val="tx1"/>
                          </a:solidFill>
                          <a:effectLst/>
                          <a:latin typeface="Arial" charset="0"/>
                        </a:rPr>
                        <a:t>TOTAL</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40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 name="ZoneTexte 6"/>
          <p:cNvSpPr txBox="1"/>
          <p:nvPr/>
        </p:nvSpPr>
        <p:spPr>
          <a:xfrm>
            <a:off x="990600" y="5486400"/>
            <a:ext cx="7924800" cy="677863"/>
          </a:xfrm>
          <a:prstGeom prst="rect">
            <a:avLst/>
          </a:prstGeom>
          <a:noFill/>
          <a:ln>
            <a:solidFill>
              <a:schemeClr val="tx1">
                <a:lumMod val="50000"/>
                <a:alpha val="14000"/>
              </a:schemeClr>
            </a:solidFill>
          </a:ln>
        </p:spPr>
        <p:txBody>
          <a:bodyPr>
            <a:spAutoFit/>
          </a:bodyPr>
          <a:lstStyle/>
          <a:p>
            <a:pPr>
              <a:defRPr/>
            </a:pPr>
            <a:r>
              <a:rPr lang="fr-FR" sz="1200" b="1" cap="all" dirty="0">
                <a:cs typeface="+mn-cs"/>
              </a:rPr>
              <a:t>Catégorie professionnelle</a:t>
            </a:r>
          </a:p>
          <a:p>
            <a:pPr algn="ctr">
              <a:defRPr/>
            </a:pPr>
            <a:endParaRPr lang="fr-FR" sz="1200" b="1" cap="all" dirty="0">
              <a:cs typeface="+mn-cs"/>
            </a:endParaRPr>
          </a:p>
          <a:p>
            <a:pPr algn="ctr">
              <a:defRPr/>
            </a:pPr>
            <a:r>
              <a:rPr lang="fr-FR" sz="1400" b="1" dirty="0">
                <a:cs typeface="+mn-cs"/>
                <a:sym typeface="Wingdings"/>
              </a:rPr>
              <a:t> </a:t>
            </a:r>
            <a:r>
              <a:rPr lang="fr-FR" sz="1200" b="1" dirty="0">
                <a:cs typeface="+mn-cs"/>
              </a:rPr>
              <a:t>Employé			</a:t>
            </a:r>
            <a:r>
              <a:rPr lang="fr-FR" sz="1400" b="1" dirty="0">
                <a:cs typeface="+mn-cs"/>
                <a:sym typeface="Wingdings"/>
              </a:rPr>
              <a:t></a:t>
            </a:r>
            <a:r>
              <a:rPr lang="fr-FR" sz="1200" b="1" dirty="0">
                <a:cs typeface="+mn-cs"/>
                <a:sym typeface="Wingdings"/>
              </a:rPr>
              <a:t> </a:t>
            </a:r>
            <a:r>
              <a:rPr lang="fr-FR" sz="1200" b="1" dirty="0">
                <a:cs typeface="+mn-cs"/>
              </a:rPr>
              <a:t>Agent de maitrise 		</a:t>
            </a:r>
            <a:r>
              <a:rPr lang="fr-FR" sz="1400" b="1" dirty="0">
                <a:cs typeface="+mn-cs"/>
                <a:sym typeface="Wingdings"/>
              </a:rPr>
              <a:t> </a:t>
            </a:r>
            <a:r>
              <a:rPr lang="fr-FR" sz="1200" b="1" dirty="0">
                <a:cs typeface="+mn-cs"/>
              </a:rPr>
              <a:t>Cadre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re 1"/>
          <p:cNvSpPr>
            <a:spLocks noGrp="1"/>
          </p:cNvSpPr>
          <p:nvPr>
            <p:ph type="title"/>
          </p:nvPr>
        </p:nvSpPr>
        <p:spPr>
          <a:xfrm>
            <a:off x="762000" y="762000"/>
            <a:ext cx="8382000" cy="1143000"/>
          </a:xfrm>
        </p:spPr>
        <p:txBody>
          <a:bodyPr/>
          <a:lstStyle/>
          <a:p>
            <a:pPr eaLnBrk="1" hangingPunct="1"/>
            <a:r>
              <a:rPr lang="fr-FR" sz="4400" smtClean="0"/>
              <a:t>Les nouvelles classifications</a:t>
            </a:r>
          </a:p>
        </p:txBody>
      </p:sp>
      <p:sp>
        <p:nvSpPr>
          <p:cNvPr id="14340" name="Espace réservé du numéro de diapositive 4"/>
          <p:cNvSpPr>
            <a:spLocks noGrp="1"/>
          </p:cNvSpPr>
          <p:nvPr>
            <p:ph type="sldNum" sz="quarter" idx="12"/>
          </p:nvPr>
        </p:nvSpPr>
        <p:spPr/>
        <p:txBody>
          <a:bodyPr/>
          <a:lstStyle/>
          <a:p>
            <a:pPr>
              <a:defRPr/>
            </a:pPr>
            <a:fld id="{DADAB41F-2D4E-450A-A266-2299BAD828D7}" type="slidenum">
              <a:rPr lang="fr-FR" smtClean="0"/>
              <a:pPr>
                <a:defRPr/>
              </a:pPr>
              <a:t>5</a:t>
            </a:fld>
            <a:endParaRPr lang="fr-FR" smtClean="0"/>
          </a:p>
        </p:txBody>
      </p:sp>
      <p:sp>
        <p:nvSpPr>
          <p:cNvPr id="39939" name="Rectangle 3"/>
          <p:cNvSpPr>
            <a:spLocks noGrp="1" noChangeArrowheads="1"/>
          </p:cNvSpPr>
          <p:nvPr>
            <p:ph idx="1"/>
          </p:nvPr>
        </p:nvSpPr>
        <p:spPr/>
        <p:txBody>
          <a:bodyPr/>
          <a:lstStyle/>
          <a:p>
            <a:pPr algn="just" eaLnBrk="1" hangingPunct="1">
              <a:lnSpc>
                <a:spcPct val="80000"/>
              </a:lnSpc>
            </a:pPr>
            <a:endParaRPr lang="fr-FR" sz="1800" b="1" smtClean="0"/>
          </a:p>
          <a:p>
            <a:pPr lvl="1" eaLnBrk="1" hangingPunct="1">
              <a:lnSpc>
                <a:spcPct val="80000"/>
              </a:lnSpc>
            </a:pPr>
            <a:r>
              <a:rPr lang="fr-FR" sz="1400" b="1" smtClean="0"/>
              <a:t>Le réalisme</a:t>
            </a:r>
          </a:p>
          <a:p>
            <a:pPr lvl="1" algn="just" eaLnBrk="1" hangingPunct="1">
              <a:lnSpc>
                <a:spcPct val="80000"/>
              </a:lnSpc>
              <a:buFontTx/>
              <a:buNone/>
            </a:pPr>
            <a:r>
              <a:rPr lang="fr-FR" sz="1400" smtClean="0"/>
              <a:t>	Un système qui permet aux établissements de classer chaque emploi en fonction de son contenu réel en tenant compte des réalités différentes des établissements les uns par rapport aux autres;</a:t>
            </a:r>
          </a:p>
          <a:p>
            <a:pPr lvl="1" algn="just" eaLnBrk="1" hangingPunct="1">
              <a:lnSpc>
                <a:spcPct val="80000"/>
              </a:lnSpc>
            </a:pPr>
            <a:endParaRPr lang="fr-FR" sz="1400" smtClean="0"/>
          </a:p>
          <a:p>
            <a:pPr lvl="1" eaLnBrk="1" hangingPunct="1">
              <a:lnSpc>
                <a:spcPct val="80000"/>
              </a:lnSpc>
            </a:pPr>
            <a:r>
              <a:rPr lang="fr-FR" sz="1400" b="1" smtClean="0"/>
              <a:t>L’objectivité </a:t>
            </a:r>
          </a:p>
          <a:p>
            <a:pPr lvl="1" algn="just" eaLnBrk="1" hangingPunct="1">
              <a:lnSpc>
                <a:spcPct val="80000"/>
              </a:lnSpc>
              <a:buFontTx/>
              <a:buNone/>
            </a:pPr>
            <a:r>
              <a:rPr lang="fr-FR" sz="1400" b="1" smtClean="0"/>
              <a:t>	</a:t>
            </a:r>
            <a:r>
              <a:rPr lang="fr-FR" sz="1400" smtClean="0"/>
              <a:t>Des outils partagés, des rendez-vous récurrents, la création d’une commission de suivi etc. ;</a:t>
            </a:r>
          </a:p>
          <a:p>
            <a:pPr lvl="1" algn="just" eaLnBrk="1" hangingPunct="1">
              <a:lnSpc>
                <a:spcPct val="80000"/>
              </a:lnSpc>
            </a:pPr>
            <a:endParaRPr lang="fr-FR" sz="1400" smtClean="0"/>
          </a:p>
          <a:p>
            <a:pPr lvl="1" eaLnBrk="1" hangingPunct="1">
              <a:lnSpc>
                <a:spcPct val="80000"/>
              </a:lnSpc>
            </a:pPr>
            <a:r>
              <a:rPr lang="fr-FR" sz="1400" b="1" smtClean="0"/>
              <a:t>La contribution à une vision GRH plus large</a:t>
            </a:r>
          </a:p>
          <a:p>
            <a:pPr lvl="1" algn="just" eaLnBrk="1" hangingPunct="1">
              <a:lnSpc>
                <a:spcPct val="80000"/>
              </a:lnSpc>
              <a:buFontTx/>
              <a:buNone/>
            </a:pPr>
            <a:r>
              <a:rPr lang="fr-FR" sz="1400" smtClean="0"/>
              <a:t>	Un outil durable d’analyse et d’évaluation, maillon de la gestion optimale des ressources humaines de l’établissement et des emplois, en termes de recrutement, mobilité, évolution de carrière et formation;</a:t>
            </a:r>
          </a:p>
          <a:p>
            <a:pPr lvl="1" algn="just" eaLnBrk="1" hangingPunct="1">
              <a:lnSpc>
                <a:spcPct val="80000"/>
              </a:lnSpc>
            </a:pPr>
            <a:endParaRPr lang="fr-FR" sz="1400" smtClean="0"/>
          </a:p>
          <a:p>
            <a:pPr lvl="1" eaLnBrk="1" hangingPunct="1">
              <a:lnSpc>
                <a:spcPct val="80000"/>
              </a:lnSpc>
            </a:pPr>
            <a:r>
              <a:rPr lang="fr-FR" sz="1400" b="1" smtClean="0"/>
              <a:t>La durée </a:t>
            </a:r>
          </a:p>
          <a:p>
            <a:pPr lvl="1" algn="just" eaLnBrk="1" hangingPunct="1">
              <a:lnSpc>
                <a:spcPct val="80000"/>
              </a:lnSpc>
              <a:buFontTx/>
              <a:buNone/>
            </a:pPr>
            <a:r>
              <a:rPr lang="fr-FR" sz="1400" b="1" smtClean="0"/>
              <a:t>	</a:t>
            </a:r>
            <a:r>
              <a:rPr lang="fr-FR" sz="1400" smtClean="0"/>
              <a:t>Un nouveau système qui conserve sa pertinence face à l’évolution des modes d’organisation, des outils de travail, des qualifications.</a:t>
            </a:r>
          </a:p>
          <a:p>
            <a:pPr lvl="1" algn="just" eaLnBrk="1" hangingPunct="1">
              <a:lnSpc>
                <a:spcPct val="80000"/>
              </a:lnSpc>
            </a:pPr>
            <a:endParaRPr lang="fr-FR" sz="140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numéro de diapositive 3"/>
          <p:cNvSpPr>
            <a:spLocks noGrp="1"/>
          </p:cNvSpPr>
          <p:nvPr>
            <p:ph type="sldNum" sz="quarter" idx="12"/>
          </p:nvPr>
        </p:nvSpPr>
        <p:spPr/>
        <p:txBody>
          <a:bodyPr/>
          <a:lstStyle/>
          <a:p>
            <a:pPr>
              <a:defRPr/>
            </a:pPr>
            <a:fld id="{F6BFA020-7891-4DA6-B0AE-C846770108EA}" type="slidenum">
              <a:rPr lang="fr-FR" smtClean="0"/>
              <a:pPr>
                <a:defRPr/>
              </a:pPr>
              <a:t>50</a:t>
            </a:fld>
            <a:endParaRPr lang="fr-FR" smtClean="0"/>
          </a:p>
        </p:txBody>
      </p:sp>
      <p:graphicFrame>
        <p:nvGraphicFramePr>
          <p:cNvPr id="4" name="Group 73"/>
          <p:cNvGraphicFramePr>
            <a:graphicFrameLocks/>
          </p:cNvGraphicFramePr>
          <p:nvPr/>
        </p:nvGraphicFramePr>
        <p:xfrm>
          <a:off x="1042988" y="620713"/>
          <a:ext cx="7416800" cy="6065837"/>
        </p:xfrm>
        <a:graphic>
          <a:graphicData uri="http://schemas.openxmlformats.org/drawingml/2006/table">
            <a:tbl>
              <a:tblPr/>
              <a:tblGrid>
                <a:gridCol w="1812925"/>
                <a:gridCol w="5603875"/>
              </a:tblGrid>
              <a:tr h="298992">
                <a:tc grid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MISSIONS DU POSTE</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fr-FR" dirty="0"/>
                    </a:p>
                  </a:txBody>
                  <a:tcPr/>
                </a:tc>
              </a:tr>
              <a:tr h="170425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Mission principale/</a:t>
                      </a:r>
                      <a:endPar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finalité du poste</a:t>
                      </a:r>
                      <a:endPar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La mission principale définit le poste tenu par la personne, sa contribution à la finalité du service.</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80963" marR="0" lvl="0" indent="-80963" algn="l"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-Assure le secrétariat du service …… et contribue à sa gestion administrative et financière.</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 Assure la maintenance des installations sanitaires, chauffage….de l’établissement</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 Contribue à l’inscription administrative et pédagogique des élèves et à leur suivi administratif.</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NB : un poste d’encadrement </a:t>
                      </a: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comporte </a:t>
                      </a: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au moins une mission tournée vers l’équipe et le développement professionnel des salariés.</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4546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400" b="1"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Fonctions</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400" b="0"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Fonction n° &lt;&gt;</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400" b="0"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Fonction n° &lt;&gt;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200" b="1"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Activités</a:t>
                      </a:r>
                      <a:r>
                        <a:rPr kumimoji="0" lang="fr-FR" sz="1200" b="0" i="0" u="none" strike="noStrike" cap="none" normalizeH="0" baseline="0" dirty="0" smtClean="0">
                          <a:ln>
                            <a:noFill/>
                          </a:ln>
                          <a:solidFill>
                            <a:srgbClr val="FF0101"/>
                          </a:solidFill>
                          <a:effectLst/>
                          <a:latin typeface="Times New Roman" pitchFamily="18" charset="0"/>
                          <a:ea typeface="Times New Roman" pitchFamily="18" charset="0"/>
                          <a:cs typeface="Comic Sans MS" pitchFamily="66" charset="0"/>
                        </a:rPr>
                        <a: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200" b="0"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Indiquer ce que la personne fait réellement dans son travail</a:t>
                      </a:r>
                      <a:r>
                        <a:rPr kumimoji="0" lang="fr-FR" sz="1200" b="1" i="0"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 Vérifie les dossiers,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 Evalue et réceptionne les paiements des familles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 Enregistre l’inscription (administrative et pédagogique),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 Délivre les cartes d’étudiant et les certificats de scolarité,</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0" i="1" u="none" strike="noStrike" kern="1200" cap="none" normalizeH="0" baseline="0" dirty="0" smtClean="0">
                          <a:ln>
                            <a:noFill/>
                          </a:ln>
                          <a:solidFill>
                            <a:srgbClr val="003366"/>
                          </a:solidFill>
                          <a:effectLst/>
                          <a:latin typeface="Times New Roman" pitchFamily="18" charset="0"/>
                          <a:ea typeface="Times New Roman" pitchFamily="18" charset="0"/>
                          <a:cs typeface="Comic Sans MS" pitchFamily="66" charset="0"/>
                        </a:rPr>
                        <a:t>- Edite et vérifie les listes des paiements pour la comptabilité.</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012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Champ des relations</a:t>
                      </a:r>
                      <a:endParaRPr kumimoji="0" lang="fr-FR" sz="1200" b="1"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Positionnement hiérarchique</a:t>
                      </a: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N+1 / N-1 </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Indiquer les grands types d’interlocuteurs en interne et/ ou en externe avec lesquels le salarié est principalement et régulièrement en relation.</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 Avec qui le salarié est-il en relation de manière régulière dans son travail ? Dans son service ? A l’extérieur de son service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Préciser la nature de ces relations :</a:t>
                      </a: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 S’agit-il d’une transmission d’informations ? D’une relation de communication ? De prestation ? De coopération ? D’une relation de conseil ? D’une relation pédagogique ?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1"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Préciser si nécessaire les coopérations et coordinations à développer </a:t>
                      </a:r>
                      <a:r>
                        <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rPr>
                        <a:t>avec les autres services de l’établissement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rgbClr val="003366"/>
                        </a:solidFill>
                        <a:effectLst/>
                        <a:latin typeface="Times New Roman" pitchFamily="18" charset="0"/>
                        <a:ea typeface="Times New Roman" pitchFamily="18" charset="0"/>
                        <a:cs typeface="Comic Sans MS" pitchFamily="66"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B0D90B68-0351-47E9-9C00-E89AB1686B48}" type="slidenum">
              <a:rPr lang="fr-FR" smtClean="0"/>
              <a:pPr>
                <a:defRPr/>
              </a:pPr>
              <a:t>51</a:t>
            </a:fld>
            <a:endParaRPr lang="fr-FR"/>
          </a:p>
        </p:txBody>
      </p:sp>
      <p:sp>
        <p:nvSpPr>
          <p:cNvPr id="135170" name="AutoShape 2"/>
          <p:cNvSpPr>
            <a:spLocks noGrp="1" noChangeArrowheads="1"/>
          </p:cNvSpPr>
          <p:nvPr>
            <p:ph type="title"/>
          </p:nvPr>
        </p:nvSpPr>
        <p:spPr/>
        <p:txBody>
          <a:bodyPr/>
          <a:lstStyle/>
          <a:p>
            <a:pPr eaLnBrk="1" hangingPunct="1"/>
            <a:r>
              <a:rPr lang="fr-FR" sz="3200" smtClean="0"/>
              <a:t>Annexe 4 Détermination de la catégorie professionnelle</a:t>
            </a:r>
          </a:p>
        </p:txBody>
      </p:sp>
      <p:sp>
        <p:nvSpPr>
          <p:cNvPr id="5" name="Rectangle 3"/>
          <p:cNvSpPr txBox="1">
            <a:spLocks noChangeArrowheads="1"/>
          </p:cNvSpPr>
          <p:nvPr/>
        </p:nvSpPr>
        <p:spPr bwMode="auto">
          <a:xfrm>
            <a:off x="838200" y="2362200"/>
            <a:ext cx="7693025" cy="3724275"/>
          </a:xfrm>
          <a:prstGeom prst="rect">
            <a:avLst/>
          </a:prstGeom>
          <a:noFill/>
          <a:ln w="9525">
            <a:noFill/>
            <a:miter lim="800000"/>
            <a:headEnd/>
            <a:tailEnd/>
          </a:ln>
        </p:spPr>
        <p:txBody>
          <a:bodyPr/>
          <a:lstStyle/>
          <a:p>
            <a:pPr marL="342900" indent="-342900" eaLnBrk="0" hangingPunct="0">
              <a:spcBef>
                <a:spcPct val="20000"/>
              </a:spcBef>
              <a:buClr>
                <a:schemeClr val="tx1"/>
              </a:buClr>
              <a:buSzPct val="75000"/>
              <a:buFont typeface="Wingdings" pitchFamily="2" charset="2"/>
              <a:buNone/>
              <a:defRPr/>
            </a:pPr>
            <a:r>
              <a:rPr lang="fr-FR" sz="1300" b="1" kern="0">
                <a:latin typeface="+mn-lt"/>
                <a:cs typeface="+mn-cs"/>
              </a:rPr>
              <a:t>	</a:t>
            </a:r>
            <a:r>
              <a:rPr lang="fr-FR" sz="1300" kern="0">
                <a:latin typeface="+mn-lt"/>
                <a:cs typeface="+mn-cs"/>
              </a:rPr>
              <a:t>A partir de la strate retenue, la catégorie socio-professionnelle du salarié sera déterminée.</a:t>
            </a:r>
          </a:p>
          <a:p>
            <a:pPr marL="342900" indent="-342900" eaLnBrk="0" hangingPunct="0">
              <a:spcBef>
                <a:spcPct val="20000"/>
              </a:spcBef>
              <a:buClr>
                <a:schemeClr val="tx1"/>
              </a:buClr>
              <a:buSzPct val="75000"/>
              <a:buFont typeface="Wingdings" pitchFamily="2" charset="2"/>
              <a:buNone/>
              <a:defRPr/>
            </a:pPr>
            <a:r>
              <a:rPr lang="fr-FR" sz="1300" kern="0">
                <a:latin typeface="+mn-lt"/>
                <a:cs typeface="+mn-cs"/>
              </a:rPr>
              <a:t>	</a:t>
            </a:r>
          </a:p>
          <a:p>
            <a:pPr marL="342900" indent="-342900" eaLnBrk="0" hangingPunct="0">
              <a:spcBef>
                <a:spcPct val="20000"/>
              </a:spcBef>
              <a:buClr>
                <a:schemeClr val="tx1"/>
              </a:buClr>
              <a:buSzPct val="75000"/>
              <a:buFont typeface="Wingdings" pitchFamily="2" charset="2"/>
              <a:buNone/>
              <a:defRPr/>
            </a:pPr>
            <a:r>
              <a:rPr lang="fr-FR" sz="1300" b="1" kern="0">
                <a:latin typeface="+mn-lt"/>
                <a:cs typeface="+mn-cs"/>
              </a:rPr>
              <a:t>Employés</a:t>
            </a:r>
            <a:r>
              <a:rPr lang="fr-FR" sz="1300" kern="0">
                <a:latin typeface="+mn-lt"/>
                <a:cs typeface="+mn-cs"/>
              </a:rPr>
              <a:t>, tout salarié :</a:t>
            </a:r>
          </a:p>
          <a:p>
            <a:pPr marL="742950" lvl="1" indent="-285750" eaLnBrk="0" hangingPunct="0">
              <a:spcBef>
                <a:spcPct val="20000"/>
              </a:spcBef>
              <a:buClr>
                <a:schemeClr val="tx1"/>
              </a:buClr>
              <a:buSzPct val="75000"/>
              <a:buFontTx/>
              <a:buChar char="–"/>
              <a:defRPr/>
            </a:pPr>
            <a:r>
              <a:rPr lang="fr-FR" sz="1300" kern="0">
                <a:latin typeface="+mn-lt"/>
              </a:rPr>
              <a:t>de strate I, II ; </a:t>
            </a:r>
          </a:p>
          <a:p>
            <a:pPr marL="742950" lvl="1" indent="-285750" eaLnBrk="0" hangingPunct="0">
              <a:spcBef>
                <a:spcPct val="20000"/>
              </a:spcBef>
              <a:buClr>
                <a:schemeClr val="tx1"/>
              </a:buClr>
              <a:buSzPct val="75000"/>
              <a:buFontTx/>
              <a:buChar char="–"/>
              <a:defRPr/>
            </a:pPr>
            <a:r>
              <a:rPr lang="fr-FR" sz="1300" kern="0">
                <a:latin typeface="+mn-lt"/>
              </a:rPr>
              <a:t>de strate III totalisant moins de 9 degrés. </a:t>
            </a:r>
          </a:p>
          <a:p>
            <a:pPr marL="342900" indent="-342900" eaLnBrk="0" hangingPunct="0">
              <a:spcBef>
                <a:spcPct val="20000"/>
              </a:spcBef>
              <a:buClr>
                <a:schemeClr val="tx1"/>
              </a:buClr>
              <a:buSzPct val="75000"/>
              <a:buFont typeface="Wingdings" pitchFamily="2" charset="2"/>
              <a:buChar char="l"/>
              <a:defRPr/>
            </a:pPr>
            <a:endParaRPr lang="fr-FR" sz="1300" kern="0">
              <a:latin typeface="+mn-lt"/>
              <a:cs typeface="+mn-cs"/>
            </a:endParaRPr>
          </a:p>
          <a:p>
            <a:pPr marL="342900" indent="-342900" eaLnBrk="0" hangingPunct="0">
              <a:spcBef>
                <a:spcPct val="20000"/>
              </a:spcBef>
              <a:buClr>
                <a:schemeClr val="tx1"/>
              </a:buClr>
              <a:buSzPct val="75000"/>
              <a:buFont typeface="Wingdings" pitchFamily="2" charset="2"/>
              <a:buNone/>
              <a:defRPr/>
            </a:pPr>
            <a:r>
              <a:rPr lang="fr-FR" sz="1300" b="1" kern="0">
                <a:latin typeface="+mn-lt"/>
                <a:cs typeface="+mn-cs"/>
              </a:rPr>
              <a:t>Agents de maitrise</a:t>
            </a:r>
            <a:r>
              <a:rPr lang="fr-FR" sz="1300" kern="0">
                <a:latin typeface="+mn-lt"/>
                <a:cs typeface="+mn-cs"/>
              </a:rPr>
              <a:t>, tout salarié de strate III :</a:t>
            </a:r>
          </a:p>
          <a:p>
            <a:pPr marL="742950" lvl="1" indent="-285750" eaLnBrk="0" hangingPunct="0">
              <a:spcBef>
                <a:spcPct val="20000"/>
              </a:spcBef>
              <a:buClr>
                <a:schemeClr val="tx1"/>
              </a:buClr>
              <a:buSzPct val="75000"/>
              <a:buFontTx/>
              <a:buChar char="–"/>
              <a:defRPr/>
            </a:pPr>
            <a:r>
              <a:rPr lang="fr-FR" sz="1300" kern="0">
                <a:latin typeface="+mn-lt"/>
              </a:rPr>
              <a:t>totalisant au moins 9 degrés ;</a:t>
            </a:r>
          </a:p>
          <a:p>
            <a:pPr marL="742950" lvl="1" indent="-285750" eaLnBrk="0" hangingPunct="0">
              <a:spcBef>
                <a:spcPct val="20000"/>
              </a:spcBef>
              <a:buClr>
                <a:schemeClr val="tx1"/>
              </a:buClr>
              <a:buSzPct val="75000"/>
              <a:buFontTx/>
              <a:buChar char="–"/>
              <a:defRPr/>
            </a:pPr>
            <a:r>
              <a:rPr lang="fr-FR" sz="1300" kern="0">
                <a:latin typeface="+mn-lt"/>
              </a:rPr>
              <a:t>et ne réunissant pas les critères ci-dessous définis pour être cadre.</a:t>
            </a:r>
          </a:p>
          <a:p>
            <a:pPr marL="342900" indent="-342900" eaLnBrk="0" hangingPunct="0">
              <a:spcBef>
                <a:spcPct val="20000"/>
              </a:spcBef>
              <a:buClr>
                <a:schemeClr val="tx1"/>
              </a:buClr>
              <a:buSzPct val="75000"/>
              <a:buFont typeface="Wingdings" pitchFamily="2" charset="2"/>
              <a:buNone/>
              <a:defRPr/>
            </a:pPr>
            <a:r>
              <a:rPr lang="fr-FR" sz="1300" kern="0">
                <a:latin typeface="+mn-lt"/>
                <a:cs typeface="+mn-cs"/>
              </a:rPr>
              <a:t> </a:t>
            </a:r>
          </a:p>
          <a:p>
            <a:pPr marL="342900" indent="-342900" eaLnBrk="0" hangingPunct="0">
              <a:spcBef>
                <a:spcPct val="20000"/>
              </a:spcBef>
              <a:buClr>
                <a:schemeClr val="tx1"/>
              </a:buClr>
              <a:buSzPct val="75000"/>
              <a:buFont typeface="Wingdings" pitchFamily="2" charset="2"/>
              <a:buNone/>
              <a:defRPr/>
            </a:pPr>
            <a:r>
              <a:rPr lang="fr-FR" sz="1300" b="1" kern="0">
                <a:latin typeface="+mn-lt"/>
                <a:cs typeface="+mn-cs"/>
              </a:rPr>
              <a:t>Cadres</a:t>
            </a:r>
            <a:r>
              <a:rPr lang="fr-FR" sz="1300" kern="0">
                <a:latin typeface="+mn-lt"/>
                <a:cs typeface="+mn-cs"/>
              </a:rPr>
              <a:t>, tout salarié : </a:t>
            </a:r>
          </a:p>
          <a:p>
            <a:pPr marL="742950" lvl="1" indent="-285750" eaLnBrk="0" hangingPunct="0">
              <a:spcBef>
                <a:spcPct val="20000"/>
              </a:spcBef>
              <a:buClr>
                <a:schemeClr val="tx1"/>
              </a:buClr>
              <a:buSzPct val="75000"/>
              <a:buFontTx/>
              <a:buChar char="–"/>
              <a:defRPr/>
            </a:pPr>
            <a:r>
              <a:rPr lang="fr-FR" sz="1300" kern="0">
                <a:latin typeface="+mn-lt"/>
              </a:rPr>
              <a:t>de strate III, totalisant  au moins 12 degrés, dont 3 en « responsabilité » et  3 en « autonomie »</a:t>
            </a:r>
          </a:p>
          <a:p>
            <a:pPr marL="742950" lvl="1" indent="-285750" eaLnBrk="0" hangingPunct="0">
              <a:spcBef>
                <a:spcPct val="20000"/>
              </a:spcBef>
              <a:buClr>
                <a:schemeClr val="tx1"/>
              </a:buClr>
              <a:buSzPct val="75000"/>
              <a:buFontTx/>
              <a:buChar char="–"/>
              <a:defRPr/>
            </a:pPr>
            <a:r>
              <a:rPr lang="fr-FR" sz="1300" kern="0">
                <a:latin typeface="+mn-lt"/>
              </a:rPr>
              <a:t>de strate IV </a:t>
            </a:r>
            <a:r>
              <a:rPr lang="fr-FR" sz="1300" kern="0">
                <a:latin typeface="+mn-lt"/>
                <a:cs typeface="+mn-cs"/>
              </a:rPr>
              <a:t> </a:t>
            </a:r>
          </a:p>
          <a:p>
            <a:pPr marL="742950" lvl="1" indent="-285750" eaLnBrk="0" hangingPunct="0">
              <a:spcBef>
                <a:spcPct val="20000"/>
              </a:spcBef>
              <a:buClr>
                <a:schemeClr val="tx1"/>
              </a:buClr>
              <a:buSzPct val="75000"/>
              <a:defRPr/>
            </a:pPr>
            <a:endParaRPr lang="fr-FR" sz="1300" kern="0">
              <a:latin typeface="+mn-lt"/>
              <a:cs typeface="+mn-cs"/>
            </a:endParaRPr>
          </a:p>
          <a:p>
            <a:pPr marL="342900" indent="-342900" eaLnBrk="0" hangingPunct="0">
              <a:spcBef>
                <a:spcPct val="20000"/>
              </a:spcBef>
              <a:buClr>
                <a:schemeClr val="tx1"/>
              </a:buClr>
              <a:buSzPct val="75000"/>
              <a:buFont typeface="Wingdings" pitchFamily="2" charset="2"/>
              <a:buNone/>
              <a:defRPr/>
            </a:pPr>
            <a:r>
              <a:rPr lang="fr-FR" sz="1300" kern="0">
                <a:latin typeface="+mn-lt"/>
                <a:cs typeface="+mn-cs"/>
              </a:rPr>
              <a:t>	Le rattachement du salarié à une catégorie socio-professionnelle  permet de définir les avantages conventionnels (durée de la période d’essai, affiliation à un régime de retraite et de prévoyance, etc.).</a:t>
            </a:r>
            <a:endParaRPr lang="fr-FR" sz="1300" kern="0" dirty="0">
              <a:latin typeface="+mn-lt"/>
              <a:cs typeface="+mn-cs"/>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u contenu 2"/>
          <p:cNvSpPr>
            <a:spLocks noGrp="1"/>
          </p:cNvSpPr>
          <p:nvPr>
            <p:ph idx="1"/>
          </p:nvPr>
        </p:nvSpPr>
        <p:spPr/>
        <p:txBody>
          <a:bodyPr/>
          <a:lstStyle/>
          <a:p>
            <a:pPr marL="514350" indent="-514350">
              <a:spcBef>
                <a:spcPct val="0"/>
              </a:spcBef>
              <a:buFont typeface="Arial" charset="0"/>
              <a:buAutoNum type="arabicPeriod"/>
              <a:defRPr/>
            </a:pPr>
            <a:endParaRPr lang="fr-FR" sz="1200" dirty="0" smtClean="0">
              <a:solidFill>
                <a:srgbClr val="00B050"/>
              </a:solidFill>
            </a:endParaRPr>
          </a:p>
          <a:p>
            <a:pPr>
              <a:buFont typeface="Wingdings" pitchFamily="2" charset="2"/>
              <a:buNone/>
              <a:defRPr/>
            </a:pPr>
            <a:r>
              <a:rPr lang="fr-FR" sz="1200" dirty="0" smtClean="0"/>
              <a:t>La commission d’aide et de suivi au plan national est :</a:t>
            </a:r>
          </a:p>
          <a:p>
            <a:pPr lvl="1">
              <a:defRPr/>
            </a:pPr>
            <a:r>
              <a:rPr lang="fr-FR" sz="1200" dirty="0" smtClean="0"/>
              <a:t>composée d’un représentant par partie signataire de la Convention Collective ;</a:t>
            </a:r>
          </a:p>
          <a:p>
            <a:pPr lvl="1">
              <a:defRPr/>
            </a:pPr>
            <a:r>
              <a:rPr lang="fr-FR" sz="1200" dirty="0" smtClean="0"/>
              <a:t>a pour mission :</a:t>
            </a:r>
          </a:p>
          <a:p>
            <a:pPr lvl="2">
              <a:defRPr/>
            </a:pPr>
            <a:r>
              <a:rPr lang="fr-FR" sz="1200" dirty="0" smtClean="0"/>
              <a:t>le suivi de l’application de ces dispositions ; </a:t>
            </a:r>
          </a:p>
          <a:p>
            <a:pPr lvl="2">
              <a:defRPr/>
            </a:pPr>
            <a:r>
              <a:rPr lang="fr-FR" sz="1200" dirty="0" smtClean="0"/>
              <a:t>l’aide technique à la classification et reclassification : saisine conjointe suite à une analyse et une interprétation différentes des dispositions conventionnelles et se soumettant volontairement pour avis aux conclusions de la Commission. 	</a:t>
            </a:r>
            <a:br>
              <a:rPr lang="fr-FR" sz="1200" dirty="0" smtClean="0"/>
            </a:br>
            <a:r>
              <a:rPr lang="fr-FR" sz="1200" dirty="0" smtClean="0"/>
              <a:t>La Commission émet un avis technique qui s’impose aux parties. 	</a:t>
            </a:r>
            <a:br>
              <a:rPr lang="fr-FR" sz="1200" dirty="0" smtClean="0"/>
            </a:br>
            <a:r>
              <a:rPr lang="fr-FR" sz="1200" dirty="0" smtClean="0"/>
              <a:t>Cette commission ne saurait cependant se substituer à la Commission de conciliation compétente que les parties pourraient saisir en règlement d’un litige de quelque nature qu’il soit ;</a:t>
            </a:r>
          </a:p>
          <a:p>
            <a:pPr lvl="2">
              <a:defRPr/>
            </a:pPr>
            <a:r>
              <a:rPr lang="fr-FR" sz="1200" dirty="0" smtClean="0"/>
              <a:t>de faire évoluer le contenu du vade-mecum paritaire.</a:t>
            </a:r>
          </a:p>
          <a:p>
            <a:pPr marL="514350" indent="-514350">
              <a:spcBef>
                <a:spcPct val="0"/>
              </a:spcBef>
              <a:buFont typeface="Wingdings" pitchFamily="2" charset="2"/>
              <a:buNone/>
              <a:defRPr/>
            </a:pPr>
            <a:endParaRPr lang="fr-FR" sz="1200" dirty="0" smtClean="0"/>
          </a:p>
          <a:p>
            <a:pPr marL="514350" indent="-514350">
              <a:spcBef>
                <a:spcPct val="0"/>
              </a:spcBef>
              <a:buFont typeface="Arial" charset="0"/>
              <a:buAutoNum type="arabicPeriod"/>
              <a:defRPr/>
            </a:pPr>
            <a:endParaRPr lang="fr-FR" sz="1200" dirty="0" smtClean="0">
              <a:solidFill>
                <a:srgbClr val="00B050"/>
              </a:solidFill>
            </a:endParaRPr>
          </a:p>
          <a:p>
            <a:pPr marL="514350" indent="-514350">
              <a:spcBef>
                <a:spcPct val="0"/>
              </a:spcBef>
              <a:buFont typeface="Wingdings" pitchFamily="2" charset="2"/>
              <a:buNone/>
              <a:defRPr/>
            </a:pPr>
            <a:r>
              <a:rPr lang="fr-FR" sz="1200" dirty="0" smtClean="0"/>
              <a:t>Un règlement intérieur  va être rédigé et sera disponible dans les plus brefs délais.</a:t>
            </a:r>
          </a:p>
          <a:p>
            <a:pPr marL="514350" indent="-514350">
              <a:spcBef>
                <a:spcPct val="0"/>
              </a:spcBef>
              <a:buFont typeface="Wingdings" pitchFamily="2" charset="2"/>
              <a:buNone/>
              <a:defRPr/>
            </a:pPr>
            <a:endParaRPr lang="fr-FR" sz="1200" dirty="0" smtClean="0"/>
          </a:p>
          <a:p>
            <a:pPr marL="514350" indent="-514350" algn="just">
              <a:spcBef>
                <a:spcPct val="0"/>
              </a:spcBef>
              <a:buFont typeface="Wingdings" pitchFamily="2" charset="2"/>
              <a:buNone/>
              <a:defRPr/>
            </a:pPr>
            <a:r>
              <a:rPr lang="fr-FR" sz="1200" dirty="0" smtClean="0"/>
              <a:t>	</a:t>
            </a:r>
          </a:p>
          <a:p>
            <a:pPr marL="514350" indent="-514350" algn="just">
              <a:spcBef>
                <a:spcPct val="0"/>
              </a:spcBef>
              <a:buFont typeface="Wingdings" pitchFamily="2" charset="2"/>
              <a:buNone/>
              <a:defRPr/>
            </a:pPr>
            <a:r>
              <a:rPr lang="fr-FR" sz="1200" dirty="0" smtClean="0"/>
              <a:t>	</a:t>
            </a:r>
          </a:p>
        </p:txBody>
      </p:sp>
      <p:sp>
        <p:nvSpPr>
          <p:cNvPr id="4" name="Espace réservé du numéro de diapositive 3"/>
          <p:cNvSpPr>
            <a:spLocks noGrp="1"/>
          </p:cNvSpPr>
          <p:nvPr>
            <p:ph type="sldNum" sz="quarter" idx="12"/>
          </p:nvPr>
        </p:nvSpPr>
        <p:spPr/>
        <p:txBody>
          <a:bodyPr/>
          <a:lstStyle/>
          <a:p>
            <a:pPr>
              <a:defRPr/>
            </a:pPr>
            <a:fld id="{668EB9E0-52CE-4778-9CEE-46821CFA99F6}" type="slidenum">
              <a:rPr lang="fr-FR" smtClean="0"/>
              <a:pPr>
                <a:defRPr/>
              </a:pPr>
              <a:t>52</a:t>
            </a:fld>
            <a:endParaRPr lang="fr-FR"/>
          </a:p>
        </p:txBody>
      </p:sp>
      <p:sp>
        <p:nvSpPr>
          <p:cNvPr id="137219" name="Rectangle 4"/>
          <p:cNvSpPr>
            <a:spLocks noGrp="1" noChangeArrowheads="1"/>
          </p:cNvSpPr>
          <p:nvPr>
            <p:ph type="title"/>
          </p:nvPr>
        </p:nvSpPr>
        <p:spPr>
          <a:prstGeom prst="rect">
            <a:avLst/>
          </a:prstGeom>
        </p:spPr>
        <p:txBody>
          <a:bodyPr anchor="ctr"/>
          <a:lstStyle/>
          <a:p>
            <a:pPr eaLnBrk="1" hangingPunct="1"/>
            <a:r>
              <a:rPr lang="fr-FR" sz="3200" smtClean="0"/>
              <a:t>Annexe 5 Commission d’aide et de suivi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Espace réservé du numéro de diapositive 5"/>
          <p:cNvSpPr>
            <a:spLocks noGrp="1"/>
          </p:cNvSpPr>
          <p:nvPr>
            <p:ph type="sldNum" sz="quarter" idx="12"/>
          </p:nvPr>
        </p:nvSpPr>
        <p:spPr/>
        <p:txBody>
          <a:bodyPr/>
          <a:lstStyle/>
          <a:p>
            <a:pPr>
              <a:defRPr/>
            </a:pPr>
            <a:fld id="{A38D4AD1-0646-4CF7-A9FE-0572CAAADFEC}" type="slidenum">
              <a:rPr lang="fr-FR" smtClean="0"/>
              <a:pPr>
                <a:defRPr/>
              </a:pPr>
              <a:t>6</a:t>
            </a:fld>
            <a:endParaRPr lang="fr-FR" smtClean="0"/>
          </a:p>
        </p:txBody>
      </p:sp>
      <p:sp>
        <p:nvSpPr>
          <p:cNvPr id="41986" name="Rectangle 3"/>
          <p:cNvSpPr>
            <a:spLocks noGrp="1" noChangeArrowheads="1"/>
          </p:cNvSpPr>
          <p:nvPr>
            <p:ph type="body" idx="1"/>
          </p:nvPr>
        </p:nvSpPr>
        <p:spPr/>
        <p:txBody>
          <a:bodyPr anchor="ctr" anchorCtr="1"/>
          <a:lstStyle/>
          <a:p>
            <a:pPr lvl="1" eaLnBrk="1" hangingPunct="1"/>
            <a:r>
              <a:rPr lang="fr-FR" sz="1400" b="1" smtClean="0"/>
              <a:t>Les grands axes : </a:t>
            </a:r>
          </a:p>
          <a:p>
            <a:pPr lvl="2"/>
            <a:endParaRPr lang="fr-FR" sz="1400" smtClean="0"/>
          </a:p>
          <a:p>
            <a:pPr lvl="2"/>
            <a:r>
              <a:rPr lang="fr-FR" sz="1400" smtClean="0"/>
              <a:t>Une méthode de classification identique pour tous (cf. référentiel de fonctions et tableau des critères classant).</a:t>
            </a:r>
          </a:p>
          <a:p>
            <a:pPr lvl="2"/>
            <a:r>
              <a:rPr lang="fr-FR" sz="1400" smtClean="0"/>
              <a:t>Le poste de travail comme élément central (pierre angulaire) ;</a:t>
            </a:r>
          </a:p>
          <a:p>
            <a:pPr lvl="2"/>
            <a:r>
              <a:rPr lang="fr-FR" sz="1400" smtClean="0"/>
              <a:t>L’utilité d’un organigramme ;</a:t>
            </a:r>
          </a:p>
          <a:p>
            <a:pPr lvl="2"/>
            <a:r>
              <a:rPr lang="fr-FR" sz="1400" smtClean="0"/>
              <a:t>La définition du contenu du poste qui peut se décomposer en plusieurs fonctions se fera à l’aide du référentiel de fonctions ;</a:t>
            </a:r>
          </a:p>
          <a:p>
            <a:pPr lvl="2"/>
            <a:r>
              <a:rPr lang="fr-FR" sz="1400" smtClean="0"/>
              <a:t>Les fonctions contenues dans le poste de travail définissant</a:t>
            </a:r>
            <a:r>
              <a:rPr lang="fr-FR" sz="1400" smtClean="0">
                <a:solidFill>
                  <a:srgbClr val="FF0101"/>
                </a:solidFill>
              </a:rPr>
              <a:t> </a:t>
            </a:r>
            <a:r>
              <a:rPr lang="fr-FR" sz="1400" smtClean="0"/>
              <a:t>la strate de rattachement ; </a:t>
            </a:r>
          </a:p>
          <a:p>
            <a:pPr lvl="2"/>
            <a:r>
              <a:rPr lang="fr-FR" sz="1400" smtClean="0"/>
              <a:t>Le poste de travail ne pouvant relever que d’une seule strate.</a:t>
            </a:r>
          </a:p>
          <a:p>
            <a:pPr lvl="2" eaLnBrk="1" hangingPunct="1">
              <a:buFont typeface="Wingdings" pitchFamily="2" charset="2"/>
              <a:buNone/>
            </a:pPr>
            <a:endParaRPr lang="fr-FR" sz="1400" smtClean="0"/>
          </a:p>
          <a:p>
            <a:pPr lvl="2" eaLnBrk="1" hangingPunct="1">
              <a:buFont typeface="Wingdings" pitchFamily="2" charset="2"/>
              <a:buNone/>
            </a:pPr>
            <a:endParaRPr lang="fr-FR" sz="1400" smtClean="0"/>
          </a:p>
        </p:txBody>
      </p:sp>
      <p:sp>
        <p:nvSpPr>
          <p:cNvPr id="7" name="Rectangle 5"/>
          <p:cNvSpPr txBox="1">
            <a:spLocks noChangeArrowheads="1"/>
          </p:cNvSpPr>
          <p:nvPr/>
        </p:nvSpPr>
        <p:spPr bwMode="auto">
          <a:xfrm>
            <a:off x="914400" y="914400"/>
            <a:ext cx="7924800" cy="1143000"/>
          </a:xfrm>
          <a:prstGeom prst="rect">
            <a:avLst/>
          </a:prstGeom>
          <a:noFill/>
          <a:ln w="9525">
            <a:noFill/>
            <a:round/>
            <a:headEnd/>
            <a:tailEnd/>
          </a:ln>
          <a:effectLst/>
        </p:spPr>
        <p:txBody>
          <a:bodyPr anchor="ctr"/>
          <a:lstStyle/>
          <a:p>
            <a:pPr>
              <a:lnSpc>
                <a:spcPct val="90000"/>
              </a:lnSpc>
              <a:defRPr/>
            </a:pPr>
            <a:r>
              <a:rPr lang="fr-FR" sz="2800" b="1" kern="0" dirty="0">
                <a:solidFill>
                  <a:srgbClr val="3333CC"/>
                </a:solidFill>
                <a:latin typeface="+mj-lt"/>
                <a:ea typeface="+mj-ea"/>
                <a:cs typeface="+mj-cs"/>
              </a:rPr>
              <a:t>1. Les grands principes des  nouvelles classifications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838200" y="2997200"/>
          <a:ext cx="7693025" cy="3789363"/>
        </p:xfrm>
        <a:graphic>
          <a:graphicData uri="http://schemas.openxmlformats.org/drawingml/2006/table">
            <a:tbl>
              <a:tblPr firstRow="1" bandRow="1">
                <a:tableStyleId>{5C22544A-7EE6-4342-B048-85BDC9FD1C3A}</a:tableStyleId>
              </a:tblPr>
              <a:tblGrid>
                <a:gridCol w="3846513"/>
                <a:gridCol w="3846513"/>
              </a:tblGrid>
              <a:tr h="371806">
                <a:tc gridSpan="2">
                  <a:txBody>
                    <a:bodyPr/>
                    <a:lstStyle/>
                    <a:p>
                      <a:pPr algn="ctr"/>
                      <a:r>
                        <a:rPr lang="fr-FR" dirty="0" smtClean="0"/>
                        <a:t>Une méthode</a:t>
                      </a:r>
                      <a:endParaRPr lang="fr-FR" dirty="0"/>
                    </a:p>
                  </a:txBody>
                  <a:tcPr anchor="ctr"/>
                </a:tc>
                <a:tc hMerge="1">
                  <a:txBody>
                    <a:bodyPr/>
                    <a:lstStyle/>
                    <a:p>
                      <a:pPr algn="ctr"/>
                      <a:endParaRPr lang="fr-FR" dirty="0"/>
                    </a:p>
                  </a:txBody>
                  <a:tcPr/>
                </a:tc>
              </a:tr>
              <a:tr h="371806">
                <a:tc>
                  <a:txBody>
                    <a:bodyPr/>
                    <a:lstStyle/>
                    <a:p>
                      <a:pPr algn="ctr"/>
                      <a:r>
                        <a:rPr lang="fr-FR" dirty="0" smtClean="0"/>
                        <a:t>Recrutement</a:t>
                      </a:r>
                      <a:r>
                        <a:rPr lang="fr-FR" baseline="0" dirty="0" smtClean="0"/>
                        <a:t> </a:t>
                      </a:r>
                      <a:endParaRPr lang="fr-FR" dirty="0"/>
                    </a:p>
                  </a:txBody>
                  <a:tcPr anchor="ctr"/>
                </a:tc>
                <a:tc>
                  <a:txBody>
                    <a:bodyPr/>
                    <a:lstStyle/>
                    <a:p>
                      <a:pPr algn="ctr"/>
                      <a:r>
                        <a:rPr lang="fr-FR" dirty="0" smtClean="0"/>
                        <a:t>Reclassification</a:t>
                      </a:r>
                      <a:endParaRPr lang="fr-FR" dirty="0"/>
                    </a:p>
                  </a:txBody>
                  <a:tcPr anchor="ctr"/>
                </a:tc>
              </a:tr>
              <a:tr h="371806">
                <a:tc gridSpan="2">
                  <a:txBody>
                    <a:bodyPr/>
                    <a:lstStyle/>
                    <a:p>
                      <a:pPr marL="0" lvl="2" indent="0" algn="ctr"/>
                      <a:r>
                        <a:rPr lang="fr-FR" sz="900" dirty="0" smtClean="0">
                          <a:solidFill>
                            <a:schemeClr val="tx1"/>
                          </a:solidFill>
                          <a:latin typeface="+mn-lt"/>
                        </a:rPr>
                        <a:t>Le chef d’établissement ou son représentant liste les activités réalisées ou à réaliser dans l’établissement, les identifie dans le référentiel de fonctions et établit la fiche de poste  </a:t>
                      </a:r>
                    </a:p>
                  </a:txBody>
                  <a:tcPr anchor="ctr"/>
                </a:tc>
                <a:tc hMerge="1">
                  <a:txBody>
                    <a:bodyPr/>
                    <a:lstStyle/>
                    <a:p>
                      <a:endParaRPr lang="fr-FR" dirty="0"/>
                    </a:p>
                  </a:txBody>
                  <a:tcPr/>
                </a:tc>
              </a:tr>
              <a:tr h="371806">
                <a:tc>
                  <a:txBody>
                    <a:bodyPr/>
                    <a:lstStyle/>
                    <a:p>
                      <a:pPr algn="just"/>
                      <a:r>
                        <a:rPr lang="fr-FR" sz="900" dirty="0" smtClean="0">
                          <a:solidFill>
                            <a:schemeClr val="tx1"/>
                          </a:solidFill>
                          <a:latin typeface="+mn-lt"/>
                        </a:rPr>
                        <a:t>La fiche de poste est préétablie (voir annexe 3)</a:t>
                      </a:r>
                      <a:endParaRPr lang="fr-FR" sz="900" dirty="0"/>
                    </a:p>
                  </a:txBody>
                  <a:tcPr anchor="ctr"/>
                </a:tc>
                <a:tc>
                  <a:txBody>
                    <a:bodyPr/>
                    <a:lstStyle/>
                    <a:p>
                      <a:pPr marL="0" marR="0" lvl="3" indent="0" algn="just"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latin typeface="+mn-lt"/>
                        </a:rPr>
                        <a:t>La fiche de poste va se construire en fonction des échanges entre le salarié et le chef d’établissement ou son représentant (voir annexe 3).</a:t>
                      </a:r>
                    </a:p>
                  </a:txBody>
                  <a:tcPr anchor="ctr"/>
                </a:tc>
              </a:tr>
              <a:tr h="371806">
                <a:tc gridSpan="2">
                  <a:txBody>
                    <a:bodyPr/>
                    <a:lstStyle/>
                    <a:p>
                      <a:pPr marL="0" marR="0" lvl="2" indent="0" algn="ctr"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latin typeface="+mn-lt"/>
                        </a:rPr>
                        <a:t>Les fonctions ainsi définies permettent le rattachement à une strate </a:t>
                      </a:r>
                    </a:p>
                  </a:txBody>
                  <a:tcPr anchor="ctr"/>
                </a:tc>
                <a:tc hMerge="1">
                  <a:txBody>
                    <a:bodyPr/>
                    <a:lstStyle/>
                    <a:p>
                      <a:endParaRPr lang="fr-FR" dirty="0"/>
                    </a:p>
                  </a:txBody>
                  <a:tcPr/>
                </a:tc>
              </a:tr>
              <a:tr h="779264">
                <a:tc>
                  <a:txBody>
                    <a:bodyPr/>
                    <a:lstStyle/>
                    <a:p>
                      <a:pPr marL="0" lvl="2" indent="0" algn="just"/>
                      <a:r>
                        <a:rPr lang="fr-FR" sz="900" dirty="0" smtClean="0">
                          <a:solidFill>
                            <a:schemeClr val="tx1"/>
                          </a:solidFill>
                          <a:latin typeface="+mn-lt"/>
                        </a:rPr>
                        <a:t>Les compétences attendues pour le poste sont identifiées au moyen des critères classant ; le niveau de ces compétences détermine l’attribution du nombre de degrés</a:t>
                      </a:r>
                    </a:p>
                    <a:p>
                      <a:pPr marL="0" lvl="2" indent="0" algn="just"/>
                      <a:r>
                        <a:rPr lang="fr-FR" sz="900" dirty="0" smtClean="0">
                          <a:solidFill>
                            <a:schemeClr val="tx1"/>
                          </a:solidFill>
                          <a:latin typeface="+mn-lt"/>
                        </a:rPr>
                        <a:t>En outre, l’expérience acquise avant le recrutement est prise en compte au titre des critères classant</a:t>
                      </a:r>
                    </a:p>
                  </a:txBody>
                  <a:tcPr anchor="ctr"/>
                </a:tc>
                <a:tc>
                  <a:txBody>
                    <a:bodyPr/>
                    <a:lstStyle/>
                    <a:p>
                      <a:pPr marL="0" marR="0" lvl="2" indent="0" algn="just" defTabSz="914400" rtl="0" eaLnBrk="1" fontAlgn="auto" latinLnBrk="0" hangingPunct="1">
                        <a:lnSpc>
                          <a:spcPct val="100000"/>
                        </a:lnSpc>
                        <a:spcBef>
                          <a:spcPts val="0"/>
                        </a:spcBef>
                        <a:spcAft>
                          <a:spcPts val="0"/>
                        </a:spcAft>
                        <a:buClrTx/>
                        <a:buSzTx/>
                        <a:buFontTx/>
                        <a:buNone/>
                        <a:tabLst/>
                        <a:defRPr/>
                      </a:pPr>
                      <a:r>
                        <a:rPr lang="fr-FR" sz="900" dirty="0" smtClean="0">
                          <a:solidFill>
                            <a:schemeClr val="tx1"/>
                          </a:solidFill>
                          <a:latin typeface="+mn-lt"/>
                        </a:rPr>
                        <a:t>La définition des attentes qualitatives liées à un poste de travail et  la réponse à ces attentes se traduisent en termes de classification par la détermination des degrés sur un ou plusieurs critères classant</a:t>
                      </a:r>
                    </a:p>
                  </a:txBody>
                  <a:tcPr anchor="ctr"/>
                </a:tc>
              </a:tr>
              <a:tr h="371806">
                <a:tc gridSpan="2">
                  <a:txBody>
                    <a:bodyPr/>
                    <a:lstStyle/>
                    <a:p>
                      <a:pPr marL="0" lvl="2" indent="0" algn="ctr"/>
                      <a:r>
                        <a:rPr lang="fr-FR" sz="900" dirty="0" smtClean="0">
                          <a:solidFill>
                            <a:schemeClr val="tx1"/>
                          </a:solidFill>
                          <a:latin typeface="+mn-lt"/>
                        </a:rPr>
                        <a:t>Enfin, les critères suivants : ancienneté, formation professionnelle, implication professionnelle sont aussi </a:t>
                      </a:r>
                      <a:r>
                        <a:rPr lang="fr-FR" sz="900" kern="1200" dirty="0" smtClean="0">
                          <a:solidFill>
                            <a:schemeClr val="tx1"/>
                          </a:solidFill>
                          <a:latin typeface="+mn-lt"/>
                          <a:ea typeface="+mn-ea"/>
                          <a:cs typeface="+mn-cs"/>
                        </a:rPr>
                        <a:t>des éléments de la rémunération</a:t>
                      </a:r>
                    </a:p>
                  </a:txBody>
                  <a:tcPr anchor="ctr"/>
                </a:tc>
                <a:tc hMerge="1">
                  <a:txBody>
                    <a:bodyPr/>
                    <a:lstStyle/>
                    <a:p>
                      <a:pPr marL="0" marR="0" lvl="2" indent="0" algn="just" defTabSz="914400" rtl="0" eaLnBrk="1" fontAlgn="auto" latinLnBrk="0" hangingPunct="1">
                        <a:lnSpc>
                          <a:spcPct val="100000"/>
                        </a:lnSpc>
                        <a:spcBef>
                          <a:spcPts val="0"/>
                        </a:spcBef>
                        <a:spcAft>
                          <a:spcPts val="0"/>
                        </a:spcAft>
                        <a:buClrTx/>
                        <a:buSzTx/>
                        <a:buFontTx/>
                        <a:buNone/>
                        <a:tabLst/>
                        <a:defRPr/>
                      </a:pPr>
                      <a:endParaRPr lang="fr-FR" sz="900" dirty="0" smtClean="0">
                        <a:solidFill>
                          <a:schemeClr val="tx1"/>
                        </a:solidFill>
                        <a:latin typeface="+mn-lt"/>
                      </a:endParaRPr>
                    </a:p>
                  </a:txBody>
                  <a:tcPr anchor="ctr"/>
                </a:tc>
              </a:tr>
              <a:tr h="779264">
                <a:tc>
                  <a:txBody>
                    <a:bodyPr/>
                    <a:lstStyle/>
                    <a:p>
                      <a:pPr marL="0" marR="0" lvl="2" indent="0" algn="just" defTabSz="914400" rtl="0" eaLnBrk="1" fontAlgn="auto" latinLnBrk="0" hangingPunct="1">
                        <a:lnSpc>
                          <a:spcPct val="100000"/>
                        </a:lnSpc>
                        <a:spcBef>
                          <a:spcPts val="0"/>
                        </a:spcBef>
                        <a:spcAft>
                          <a:spcPts val="0"/>
                        </a:spcAft>
                        <a:buClrTx/>
                        <a:buSzTx/>
                        <a:buFontTx/>
                        <a:buNone/>
                        <a:tabLst/>
                        <a:defRPr/>
                      </a:pPr>
                      <a:r>
                        <a:rPr lang="fr-FR" sz="900" kern="1200" dirty="0" smtClean="0">
                          <a:solidFill>
                            <a:schemeClr val="tx1"/>
                          </a:solidFill>
                          <a:latin typeface="+mn-lt"/>
                          <a:ea typeface="+mn-ea"/>
                          <a:cs typeface="+mn-cs"/>
                        </a:rPr>
                        <a:t>Un contrat de travail est obligatoirement rédigé. Son contenu est défini dans l’article 2.02.1</a:t>
                      </a:r>
                      <a:r>
                        <a:rPr lang="fr-FR" sz="900" kern="1200" baseline="0" dirty="0" smtClean="0">
                          <a:solidFill>
                            <a:schemeClr val="tx1"/>
                          </a:solidFill>
                          <a:latin typeface="+mn-lt"/>
                          <a:ea typeface="+mn-ea"/>
                          <a:cs typeface="+mn-cs"/>
                        </a:rPr>
                        <a:t> </a:t>
                      </a:r>
                      <a:r>
                        <a:rPr lang="fr-FR" sz="900" kern="1200" dirty="0" smtClean="0">
                          <a:solidFill>
                            <a:schemeClr val="tx1"/>
                          </a:solidFill>
                          <a:latin typeface="+mn-lt"/>
                          <a:ea typeface="+mn-ea"/>
                          <a:cs typeface="+mn-cs"/>
                        </a:rPr>
                        <a:t>de la convention collective (dans sa nouvelle rédaction).</a:t>
                      </a:r>
                    </a:p>
                    <a:p>
                      <a:pPr marL="0" marR="0" lvl="2" indent="0" algn="just" defTabSz="914400" rtl="0" eaLnBrk="1" fontAlgn="auto" latinLnBrk="0" hangingPunct="1">
                        <a:lnSpc>
                          <a:spcPct val="100000"/>
                        </a:lnSpc>
                        <a:spcBef>
                          <a:spcPts val="0"/>
                        </a:spcBef>
                        <a:spcAft>
                          <a:spcPts val="0"/>
                        </a:spcAft>
                        <a:buClrTx/>
                        <a:buSzTx/>
                        <a:buFontTx/>
                        <a:buNone/>
                        <a:tabLst/>
                        <a:defRPr/>
                      </a:pPr>
                      <a:r>
                        <a:rPr lang="fr-FR" sz="900" kern="1200" dirty="0" smtClean="0">
                          <a:solidFill>
                            <a:schemeClr val="tx1"/>
                          </a:solidFill>
                          <a:latin typeface="+mn-lt"/>
                          <a:ea typeface="+mn-ea"/>
                          <a:cs typeface="+mn-cs"/>
                        </a:rPr>
                        <a:t>Une fiche de classification est annexée à ce contrat (voir annexe 2).</a:t>
                      </a:r>
                    </a:p>
                  </a:txBody>
                  <a:tcPr anchor="ctr"/>
                </a:tc>
                <a:tc>
                  <a:txBody>
                    <a:bodyPr/>
                    <a:lstStyle/>
                    <a:p>
                      <a:pPr marL="0" marR="0" lvl="2" indent="0" algn="just" defTabSz="914400" rtl="0" eaLnBrk="1" fontAlgn="auto" latinLnBrk="0" hangingPunct="1">
                        <a:lnSpc>
                          <a:spcPct val="100000"/>
                        </a:lnSpc>
                        <a:spcBef>
                          <a:spcPts val="0"/>
                        </a:spcBef>
                        <a:spcAft>
                          <a:spcPts val="0"/>
                        </a:spcAft>
                        <a:buClrTx/>
                        <a:buSzTx/>
                        <a:buFontTx/>
                        <a:buNone/>
                        <a:tabLst/>
                        <a:defRPr/>
                      </a:pPr>
                      <a:r>
                        <a:rPr lang="fr-FR" sz="900" kern="1200" dirty="0" smtClean="0">
                          <a:solidFill>
                            <a:schemeClr val="tx1"/>
                          </a:solidFill>
                          <a:latin typeface="+mn-lt"/>
                          <a:ea typeface="+mn-ea"/>
                          <a:cs typeface="+mn-cs"/>
                        </a:rPr>
                        <a:t>Pour une application efficace des nouvelles dispositions un avenant au contrat de travail  doit être  rédigé. Son contenu est défini  dans l’article 2.02.1 de la convention collective (dans sa nouvelle rédaction). </a:t>
                      </a:r>
                    </a:p>
                    <a:p>
                      <a:pPr marL="0" marR="0" lvl="2" indent="0" algn="just" defTabSz="914400" rtl="0" eaLnBrk="1" fontAlgn="auto" latinLnBrk="0" hangingPunct="1">
                        <a:lnSpc>
                          <a:spcPct val="100000"/>
                        </a:lnSpc>
                        <a:spcBef>
                          <a:spcPts val="0"/>
                        </a:spcBef>
                        <a:spcAft>
                          <a:spcPts val="0"/>
                        </a:spcAft>
                        <a:buClrTx/>
                        <a:buSzTx/>
                        <a:buFontTx/>
                        <a:buNone/>
                        <a:tabLst/>
                        <a:defRPr/>
                      </a:pPr>
                      <a:r>
                        <a:rPr lang="fr-FR" sz="900" kern="1200" dirty="0" smtClean="0">
                          <a:solidFill>
                            <a:schemeClr val="tx1"/>
                          </a:solidFill>
                          <a:latin typeface="+mn-lt"/>
                          <a:ea typeface="+mn-ea"/>
                          <a:cs typeface="+mn-cs"/>
                        </a:rPr>
                        <a:t>Une fiche de reclassification doit y être annexée (voir exemples annexe 2)</a:t>
                      </a:r>
                    </a:p>
                  </a:txBody>
                  <a:tcPr anchor="ctr"/>
                </a:tc>
              </a:tr>
            </a:tbl>
          </a:graphicData>
        </a:graphic>
      </p:graphicFrame>
      <p:sp>
        <p:nvSpPr>
          <p:cNvPr id="4" name="Espace réservé du numéro de diapositive 3"/>
          <p:cNvSpPr>
            <a:spLocks noGrp="1"/>
          </p:cNvSpPr>
          <p:nvPr>
            <p:ph type="sldNum" sz="quarter" idx="12"/>
          </p:nvPr>
        </p:nvSpPr>
        <p:spPr/>
        <p:txBody>
          <a:bodyPr/>
          <a:lstStyle/>
          <a:p>
            <a:pPr>
              <a:defRPr/>
            </a:pPr>
            <a:fld id="{ACADB2F4-7617-4B22-88AE-4278A48FBBE3}" type="slidenum">
              <a:rPr lang="fr-FR" smtClean="0"/>
              <a:pPr>
                <a:defRPr/>
              </a:pPr>
              <a:t>7</a:t>
            </a:fld>
            <a:endParaRPr lang="fr-FR"/>
          </a:p>
        </p:txBody>
      </p:sp>
      <p:sp>
        <p:nvSpPr>
          <p:cNvPr id="44062" name="Rectangle 5"/>
          <p:cNvSpPr txBox="1">
            <a:spLocks noGrp="1" noChangeArrowheads="1"/>
          </p:cNvSpPr>
          <p:nvPr>
            <p:ph type="title"/>
          </p:nvPr>
        </p:nvSpPr>
        <p:spPr>
          <a:prstGeom prst="rect">
            <a:avLst/>
          </a:prstGeom>
        </p:spPr>
        <p:txBody>
          <a:bodyPr anchor="ctr"/>
          <a:lstStyle/>
          <a:p>
            <a:r>
              <a:rPr lang="fr-FR" sz="2800" smtClean="0">
                <a:solidFill>
                  <a:srgbClr val="3333CC"/>
                </a:solidFill>
              </a:rPr>
              <a:t>1. Les grands principes des  nouvelles classifications</a:t>
            </a:r>
          </a:p>
        </p:txBody>
      </p:sp>
      <p:sp>
        <p:nvSpPr>
          <p:cNvPr id="44063" name="ZoneTexte 5"/>
          <p:cNvSpPr txBox="1">
            <a:spLocks noChangeArrowheads="1"/>
          </p:cNvSpPr>
          <p:nvPr/>
        </p:nvSpPr>
        <p:spPr bwMode="auto">
          <a:xfrm>
            <a:off x="827088" y="2349500"/>
            <a:ext cx="7632700" cy="522288"/>
          </a:xfrm>
          <a:prstGeom prst="rect">
            <a:avLst/>
          </a:prstGeom>
          <a:noFill/>
          <a:ln w="9525">
            <a:noFill/>
            <a:miter lim="800000"/>
            <a:headEnd/>
            <a:tailEnd/>
          </a:ln>
        </p:spPr>
        <p:txBody>
          <a:bodyPr>
            <a:spAutoFit/>
          </a:bodyPr>
          <a:lstStyle/>
          <a:p>
            <a:r>
              <a:rPr lang="fr-FR" sz="1400" b="1"/>
              <a:t>Au préalable</a:t>
            </a:r>
            <a:r>
              <a:rPr lang="fr-FR" sz="1400"/>
              <a:t>, se munir de l’accord sur les classifications, du référentiel de fonctions et du tableau des critères de classants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Espace réservé du numéro de diapositive 5"/>
          <p:cNvSpPr>
            <a:spLocks noGrp="1"/>
          </p:cNvSpPr>
          <p:nvPr>
            <p:ph type="sldNum" sz="quarter" idx="12"/>
          </p:nvPr>
        </p:nvSpPr>
        <p:spPr/>
        <p:txBody>
          <a:bodyPr/>
          <a:lstStyle/>
          <a:p>
            <a:pPr>
              <a:defRPr/>
            </a:pPr>
            <a:fld id="{723374A4-72A5-4158-A21C-FE7007318D0C}" type="slidenum">
              <a:rPr lang="fr-FR" smtClean="0"/>
              <a:pPr>
                <a:defRPr/>
              </a:pPr>
              <a:t>8</a:t>
            </a:fld>
            <a:endParaRPr lang="fr-FR" smtClean="0"/>
          </a:p>
        </p:txBody>
      </p:sp>
      <p:sp>
        <p:nvSpPr>
          <p:cNvPr id="6" name="Rectangle 3"/>
          <p:cNvSpPr txBox="1">
            <a:spLocks noChangeArrowheads="1"/>
          </p:cNvSpPr>
          <p:nvPr/>
        </p:nvSpPr>
        <p:spPr bwMode="auto">
          <a:xfrm>
            <a:off x="928688" y="2286000"/>
            <a:ext cx="7693025" cy="3724275"/>
          </a:xfrm>
          <a:prstGeom prst="rect">
            <a:avLst/>
          </a:prstGeom>
          <a:noFill/>
          <a:ln w="9525">
            <a:noFill/>
            <a:miter lim="800000"/>
            <a:headEnd/>
            <a:tailEnd/>
          </a:ln>
        </p:spPr>
        <p:txBody>
          <a:bodyPr/>
          <a:lstStyle/>
          <a:p>
            <a:pPr marL="342900" indent="-342900">
              <a:lnSpc>
                <a:spcPct val="80000"/>
              </a:lnSpc>
              <a:spcBef>
                <a:spcPct val="20000"/>
              </a:spcBef>
              <a:buClr>
                <a:schemeClr val="tx1"/>
              </a:buClr>
              <a:buSzPct val="75000"/>
              <a:buFont typeface="Wingdings" pitchFamily="2" charset="2"/>
              <a:buNone/>
              <a:defRPr/>
            </a:pPr>
            <a:endParaRPr lang="fr-FR" b="1" kern="0" dirty="0">
              <a:latin typeface="+mn-lt"/>
              <a:cs typeface="+mn-cs"/>
            </a:endParaRPr>
          </a:p>
          <a:p>
            <a:pPr marL="342900" indent="-342900">
              <a:lnSpc>
                <a:spcPct val="80000"/>
              </a:lnSpc>
              <a:spcBef>
                <a:spcPct val="20000"/>
              </a:spcBef>
              <a:buClr>
                <a:schemeClr val="tx1"/>
              </a:buClr>
              <a:buSzPct val="75000"/>
              <a:buFont typeface="Wingdings" pitchFamily="2" charset="2"/>
              <a:buNone/>
              <a:defRPr/>
            </a:pPr>
            <a:r>
              <a:rPr lang="fr-FR" b="1" u="sng" kern="0" dirty="0">
                <a:latin typeface="+mn-lt"/>
                <a:cs typeface="+mn-cs"/>
              </a:rPr>
              <a:t>Qu’est-ce qu’un poste de travail ?</a:t>
            </a:r>
            <a:r>
              <a:rPr lang="fr-FR" b="1" kern="0" dirty="0">
                <a:latin typeface="+mn-lt"/>
                <a:cs typeface="+mn-cs"/>
              </a:rPr>
              <a:t>	</a:t>
            </a:r>
            <a:endParaRPr lang="fr-FR" b="1" u="sng" kern="0" dirty="0">
              <a:latin typeface="+mn-lt"/>
              <a:cs typeface="+mn-cs"/>
            </a:endParaRPr>
          </a:p>
          <a:p>
            <a:pPr marL="342900" indent="-342900">
              <a:lnSpc>
                <a:spcPct val="80000"/>
              </a:lnSpc>
              <a:spcBef>
                <a:spcPct val="20000"/>
              </a:spcBef>
              <a:buClr>
                <a:schemeClr val="tx1"/>
              </a:buClr>
              <a:buSzPct val="75000"/>
              <a:buFont typeface="Wingdings" pitchFamily="2" charset="2"/>
              <a:buNone/>
              <a:defRPr/>
            </a:pPr>
            <a:r>
              <a:rPr lang="fr-FR" kern="0" dirty="0">
                <a:latin typeface="+mn-lt"/>
                <a:cs typeface="+mn-cs"/>
              </a:rPr>
              <a:t>	</a:t>
            </a:r>
          </a:p>
          <a:p>
            <a:pPr marL="342900" indent="-342900">
              <a:lnSpc>
                <a:spcPct val="80000"/>
              </a:lnSpc>
              <a:spcBef>
                <a:spcPct val="20000"/>
              </a:spcBef>
              <a:buClr>
                <a:schemeClr val="tx1"/>
              </a:buClr>
              <a:buSzPct val="75000"/>
              <a:buFont typeface="Wingdings" pitchFamily="2" charset="2"/>
              <a:buNone/>
              <a:defRPr/>
            </a:pPr>
            <a:r>
              <a:rPr lang="fr-FR" kern="0" dirty="0">
                <a:latin typeface="+mn-lt"/>
                <a:cs typeface="+mn-cs"/>
              </a:rPr>
              <a:t>	</a:t>
            </a:r>
            <a:r>
              <a:rPr lang="fr-FR" sz="1400" kern="0" dirty="0">
                <a:latin typeface="+mn-lt"/>
                <a:cs typeface="+mn-cs"/>
              </a:rPr>
              <a:t>Le poste </a:t>
            </a:r>
            <a:r>
              <a:rPr lang="fr-FR" sz="1400" kern="0" dirty="0"/>
              <a:t>de travail </a:t>
            </a:r>
            <a:r>
              <a:rPr lang="fr-FR" sz="1400" kern="0" dirty="0">
                <a:latin typeface="+mn-lt"/>
                <a:cs typeface="+mn-cs"/>
              </a:rPr>
              <a:t>est l’unité élémentaire de l’organisation et de la division du travail au sein d’un établissement donné (cf. organigramme de l’établissement). </a:t>
            </a:r>
          </a:p>
          <a:p>
            <a:pPr marL="342900" indent="-342900">
              <a:lnSpc>
                <a:spcPct val="80000"/>
              </a:lnSpc>
              <a:spcBef>
                <a:spcPct val="20000"/>
              </a:spcBef>
              <a:buClr>
                <a:schemeClr val="tx1"/>
              </a:buClr>
              <a:buSzPct val="75000"/>
              <a:buFont typeface="Wingdings" pitchFamily="2" charset="2"/>
              <a:buNone/>
              <a:defRPr/>
            </a:pPr>
            <a:endParaRPr lang="fr-FR" sz="1400" kern="0" dirty="0">
              <a:latin typeface="+mn-lt"/>
              <a:cs typeface="+mn-cs"/>
            </a:endParaRPr>
          </a:p>
          <a:p>
            <a:pPr marL="342900" indent="-342900">
              <a:lnSpc>
                <a:spcPct val="80000"/>
              </a:lnSpc>
              <a:spcBef>
                <a:spcPct val="20000"/>
              </a:spcBef>
              <a:buClr>
                <a:schemeClr val="tx1"/>
              </a:buClr>
              <a:buSzPct val="75000"/>
              <a:buFont typeface="Wingdings" pitchFamily="2" charset="2"/>
              <a:buNone/>
              <a:defRPr/>
            </a:pPr>
            <a:r>
              <a:rPr lang="fr-FR" sz="1400" kern="0" dirty="0">
                <a:latin typeface="+mn-lt"/>
                <a:cs typeface="+mn-cs"/>
              </a:rPr>
              <a:t>	</a:t>
            </a:r>
          </a:p>
          <a:p>
            <a:pPr marL="342900" indent="-342900">
              <a:lnSpc>
                <a:spcPct val="80000"/>
              </a:lnSpc>
              <a:spcBef>
                <a:spcPct val="20000"/>
              </a:spcBef>
              <a:buClr>
                <a:schemeClr val="tx1"/>
              </a:buClr>
              <a:buSzPct val="75000"/>
              <a:defRPr/>
            </a:pPr>
            <a:r>
              <a:rPr lang="fr-FR" b="1" u="sng" kern="0" dirty="0">
                <a:latin typeface="+mn-lt"/>
                <a:cs typeface="+mn-cs"/>
              </a:rPr>
              <a:t>Qu’est ce qu’une fiche de poste? </a:t>
            </a:r>
          </a:p>
          <a:p>
            <a:pPr marL="342900" indent="-342900">
              <a:lnSpc>
                <a:spcPct val="80000"/>
              </a:lnSpc>
              <a:spcBef>
                <a:spcPct val="20000"/>
              </a:spcBef>
              <a:buClr>
                <a:schemeClr val="tx1"/>
              </a:buClr>
              <a:buSzPct val="75000"/>
              <a:buFont typeface="Wingdings" pitchFamily="2" charset="2"/>
              <a:buNone/>
              <a:defRPr/>
            </a:pPr>
            <a:r>
              <a:rPr lang="fr-FR" sz="1400" kern="0" dirty="0">
                <a:latin typeface="+mn-lt"/>
                <a:cs typeface="+mn-cs"/>
              </a:rPr>
              <a:t>	</a:t>
            </a:r>
          </a:p>
          <a:p>
            <a:pPr marL="342900" indent="-342900">
              <a:lnSpc>
                <a:spcPct val="80000"/>
              </a:lnSpc>
              <a:spcBef>
                <a:spcPct val="20000"/>
              </a:spcBef>
              <a:buClr>
                <a:schemeClr val="tx1"/>
              </a:buClr>
              <a:buSzPct val="75000"/>
              <a:buFont typeface="Wingdings" pitchFamily="2" charset="2"/>
              <a:buNone/>
              <a:defRPr/>
            </a:pPr>
            <a:r>
              <a:rPr lang="fr-FR" sz="1400" kern="0" dirty="0">
                <a:latin typeface="+mn-lt"/>
                <a:cs typeface="+mn-cs"/>
              </a:rPr>
              <a:t>	La fiche de poste définit le poste de travail. </a:t>
            </a:r>
          </a:p>
          <a:p>
            <a:pPr marL="342900" indent="-342900">
              <a:lnSpc>
                <a:spcPct val="80000"/>
              </a:lnSpc>
              <a:spcBef>
                <a:spcPct val="20000"/>
              </a:spcBef>
              <a:buClr>
                <a:schemeClr val="tx1"/>
              </a:buClr>
              <a:buSzPct val="75000"/>
              <a:buFont typeface="Wingdings" pitchFamily="2" charset="2"/>
              <a:buNone/>
              <a:defRPr/>
            </a:pPr>
            <a:r>
              <a:rPr lang="fr-FR" sz="1400" kern="0" dirty="0">
                <a:latin typeface="+mn-lt"/>
                <a:cs typeface="+mn-cs"/>
              </a:rPr>
              <a:t>	Elle précise  :</a:t>
            </a:r>
          </a:p>
          <a:p>
            <a:pPr marL="742950" lvl="1" indent="-285750">
              <a:lnSpc>
                <a:spcPct val="80000"/>
              </a:lnSpc>
              <a:spcBef>
                <a:spcPct val="20000"/>
              </a:spcBef>
              <a:buClr>
                <a:schemeClr val="tx1"/>
              </a:buClr>
              <a:buSzPct val="75000"/>
              <a:buFontTx/>
              <a:buChar char="–"/>
              <a:defRPr/>
            </a:pPr>
            <a:r>
              <a:rPr lang="fr-FR" sz="1400" kern="0" dirty="0">
                <a:latin typeface="+mn-lt"/>
                <a:cs typeface="+mn-cs"/>
              </a:rPr>
              <a:t>les fonctions exercées (activités, tâches…) ; </a:t>
            </a:r>
          </a:p>
          <a:p>
            <a:pPr marL="742950" lvl="1" indent="-285750">
              <a:lnSpc>
                <a:spcPct val="80000"/>
              </a:lnSpc>
              <a:spcBef>
                <a:spcPct val="20000"/>
              </a:spcBef>
              <a:buClr>
                <a:schemeClr val="tx1"/>
              </a:buClr>
              <a:buSzPct val="75000"/>
              <a:buFontTx/>
              <a:buChar char="–"/>
              <a:defRPr/>
            </a:pPr>
            <a:r>
              <a:rPr lang="fr-FR" sz="1400" kern="0" dirty="0">
                <a:latin typeface="+mn-lt"/>
                <a:cs typeface="+mn-cs"/>
              </a:rPr>
              <a:t>le positionnement hiérarchique  et fonctionnel dans l’organigramme;</a:t>
            </a:r>
          </a:p>
          <a:p>
            <a:pPr marL="742950" lvl="1" indent="-285750">
              <a:lnSpc>
                <a:spcPct val="80000"/>
              </a:lnSpc>
              <a:spcBef>
                <a:spcPct val="20000"/>
              </a:spcBef>
              <a:buClr>
                <a:schemeClr val="tx1"/>
              </a:buClr>
              <a:buSzPct val="75000"/>
              <a:buFontTx/>
              <a:buChar char="–"/>
              <a:defRPr/>
            </a:pPr>
            <a:r>
              <a:rPr lang="fr-FR" sz="1400" kern="0" dirty="0">
                <a:latin typeface="+mn-lt"/>
                <a:cs typeface="+mn-cs"/>
              </a:rPr>
              <a:t>les critères spécifiques au poste.</a:t>
            </a:r>
          </a:p>
        </p:txBody>
      </p:sp>
      <p:sp>
        <p:nvSpPr>
          <p:cNvPr id="46083" name="Rectangle 4"/>
          <p:cNvSpPr>
            <a:spLocks noGrp="1" noChangeArrowheads="1"/>
          </p:cNvSpPr>
          <p:nvPr>
            <p:ph type="title"/>
          </p:nvPr>
        </p:nvSpPr>
        <p:spPr>
          <a:prstGeom prst="rect">
            <a:avLst/>
          </a:prstGeom>
        </p:spPr>
        <p:txBody>
          <a:bodyPr anchor="ctr"/>
          <a:lstStyle/>
          <a:p>
            <a:pPr eaLnBrk="1" hangingPunct="1"/>
            <a:r>
              <a:rPr lang="fr-FR" sz="2800" smtClean="0">
                <a:solidFill>
                  <a:srgbClr val="3333CC"/>
                </a:solidFill>
              </a:rPr>
              <a:t>2. Le poste de travail / la fiche de poste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Espace réservé du numéro de diapositive 5"/>
          <p:cNvSpPr>
            <a:spLocks noGrp="1"/>
          </p:cNvSpPr>
          <p:nvPr>
            <p:ph type="sldNum" sz="quarter" idx="12"/>
          </p:nvPr>
        </p:nvSpPr>
        <p:spPr/>
        <p:txBody>
          <a:bodyPr/>
          <a:lstStyle/>
          <a:p>
            <a:pPr>
              <a:defRPr/>
            </a:pPr>
            <a:fld id="{54FE3F1F-1240-479F-B1D7-47B51F814D8E}" type="slidenum">
              <a:rPr lang="fr-FR" smtClean="0"/>
              <a:pPr>
                <a:defRPr/>
              </a:pPr>
              <a:t>9</a:t>
            </a:fld>
            <a:endParaRPr lang="fr-FR" smtClean="0"/>
          </a:p>
        </p:txBody>
      </p:sp>
      <p:sp>
        <p:nvSpPr>
          <p:cNvPr id="7" name="Rectangle 3"/>
          <p:cNvSpPr txBox="1">
            <a:spLocks noChangeArrowheads="1"/>
          </p:cNvSpPr>
          <p:nvPr/>
        </p:nvSpPr>
        <p:spPr bwMode="auto">
          <a:xfrm>
            <a:off x="838200" y="2362200"/>
            <a:ext cx="7693025" cy="3724275"/>
          </a:xfrm>
          <a:prstGeom prst="rect">
            <a:avLst/>
          </a:prstGeom>
          <a:noFill/>
          <a:ln w="9525">
            <a:noFill/>
            <a:miter lim="800000"/>
            <a:headEnd/>
            <a:tailEnd/>
          </a:ln>
        </p:spPr>
        <p:txBody>
          <a:bodyPr anchor="ctr" anchorCtr="1"/>
          <a:lstStyle/>
          <a:p>
            <a:pPr marL="342900" indent="-342900" algn="just">
              <a:lnSpc>
                <a:spcPct val="90000"/>
              </a:lnSpc>
              <a:spcBef>
                <a:spcPct val="20000"/>
              </a:spcBef>
              <a:buClr>
                <a:schemeClr val="tx1"/>
              </a:buClr>
              <a:buSzPct val="75000"/>
              <a:buFont typeface="Wingdings" pitchFamily="2" charset="2"/>
              <a:buNone/>
              <a:defRPr/>
            </a:pPr>
            <a:r>
              <a:rPr lang="fr-FR" b="1" u="sng" kern="0" dirty="0">
                <a:latin typeface="+mn-lt"/>
                <a:cs typeface="+mn-cs"/>
              </a:rPr>
              <a:t>Qu’est ce qu’une fonction ?</a:t>
            </a:r>
          </a:p>
          <a:p>
            <a:pPr marL="342900" indent="-342900" algn="just">
              <a:lnSpc>
                <a:spcPct val="90000"/>
              </a:lnSpc>
              <a:spcBef>
                <a:spcPct val="20000"/>
              </a:spcBef>
              <a:buClr>
                <a:schemeClr val="tx1"/>
              </a:buClr>
              <a:buSzPct val="75000"/>
              <a:buFont typeface="Wingdings" pitchFamily="2" charset="2"/>
              <a:buNone/>
              <a:defRPr/>
            </a:pPr>
            <a:endParaRPr lang="fr-FR" sz="1600" b="1" u="sng" kern="0" dirty="0">
              <a:latin typeface="+mn-lt"/>
              <a:cs typeface="+mn-cs"/>
            </a:endParaRPr>
          </a:p>
          <a:p>
            <a:pPr marL="742950" lvl="1" indent="-285750" algn="just">
              <a:lnSpc>
                <a:spcPct val="90000"/>
              </a:lnSpc>
              <a:spcBef>
                <a:spcPct val="20000"/>
              </a:spcBef>
              <a:buClr>
                <a:schemeClr val="tx1"/>
              </a:buClr>
              <a:buSzPct val="75000"/>
              <a:buFontTx/>
              <a:buChar char="–"/>
              <a:defRPr/>
            </a:pPr>
            <a:r>
              <a:rPr lang="fr-FR" sz="1400" kern="0" dirty="0">
                <a:latin typeface="+mn-lt"/>
                <a:cs typeface="+mn-cs"/>
              </a:rPr>
              <a:t>Une fonction est un regroupement d’activités qui  requiert des compétences  adaptées (cf. référentiel de fonctions).</a:t>
            </a:r>
            <a:endParaRPr lang="fr-FR" sz="1400" b="1" kern="0" dirty="0">
              <a:latin typeface="+mn-lt"/>
              <a:cs typeface="+mn-cs"/>
            </a:endParaRPr>
          </a:p>
          <a:p>
            <a:pPr marL="742950" lvl="1" indent="-285750" algn="just">
              <a:lnSpc>
                <a:spcPct val="90000"/>
              </a:lnSpc>
              <a:spcBef>
                <a:spcPct val="20000"/>
              </a:spcBef>
              <a:buClr>
                <a:schemeClr val="tx1"/>
              </a:buClr>
              <a:buSzPct val="75000"/>
              <a:defRPr/>
            </a:pPr>
            <a:endParaRPr lang="fr-FR" sz="1400" kern="0" dirty="0">
              <a:latin typeface="+mn-lt"/>
              <a:cs typeface="+mn-cs"/>
            </a:endParaRPr>
          </a:p>
          <a:p>
            <a:pPr marL="742950" lvl="1" indent="-285750" algn="just">
              <a:lnSpc>
                <a:spcPct val="90000"/>
              </a:lnSpc>
              <a:spcBef>
                <a:spcPct val="20000"/>
              </a:spcBef>
              <a:buClr>
                <a:schemeClr val="tx1"/>
              </a:buClr>
              <a:buSzPct val="75000"/>
              <a:buFontTx/>
              <a:buChar char="–"/>
              <a:defRPr/>
            </a:pPr>
            <a:r>
              <a:rPr lang="fr-FR" sz="1400" kern="0" dirty="0">
                <a:latin typeface="+mn-lt"/>
                <a:cs typeface="+mn-cs"/>
              </a:rPr>
              <a:t>Chaque fonction s’inscrit dans une finalité commune liée au fonctionnement  propre à l’établissement.</a:t>
            </a:r>
          </a:p>
          <a:p>
            <a:pPr marL="742950" lvl="1" indent="-285750" algn="just">
              <a:lnSpc>
                <a:spcPct val="90000"/>
              </a:lnSpc>
              <a:spcBef>
                <a:spcPct val="20000"/>
              </a:spcBef>
              <a:buClr>
                <a:schemeClr val="tx1"/>
              </a:buClr>
              <a:buSzPct val="75000"/>
              <a:defRPr/>
            </a:pPr>
            <a:endParaRPr lang="fr-FR" sz="1400" kern="0" dirty="0">
              <a:latin typeface="+mn-lt"/>
              <a:cs typeface="+mn-cs"/>
            </a:endParaRPr>
          </a:p>
          <a:p>
            <a:pPr marL="742950" lvl="1" indent="-285750" algn="just">
              <a:lnSpc>
                <a:spcPct val="90000"/>
              </a:lnSpc>
              <a:spcBef>
                <a:spcPct val="20000"/>
              </a:spcBef>
              <a:buClr>
                <a:schemeClr val="tx1"/>
              </a:buClr>
              <a:buSzPct val="75000"/>
              <a:buFontTx/>
              <a:buChar char="–"/>
              <a:defRPr/>
            </a:pPr>
            <a:r>
              <a:rPr lang="fr-FR" sz="1400" kern="0" dirty="0">
                <a:latin typeface="+mn-lt"/>
                <a:cs typeface="+mn-cs"/>
              </a:rPr>
              <a:t>La répartition des fonctions dépend de la taille de l’établissement et de son organisation interne. </a:t>
            </a:r>
          </a:p>
          <a:p>
            <a:pPr marL="742950" lvl="1" indent="-285750" algn="just">
              <a:lnSpc>
                <a:spcPct val="90000"/>
              </a:lnSpc>
              <a:spcBef>
                <a:spcPct val="20000"/>
              </a:spcBef>
              <a:buClr>
                <a:schemeClr val="tx1"/>
              </a:buClr>
              <a:buSzPct val="75000"/>
              <a:buFontTx/>
              <a:buChar char="–"/>
              <a:defRPr/>
            </a:pPr>
            <a:endParaRPr lang="fr-FR" sz="1400" kern="0" dirty="0">
              <a:latin typeface="+mn-lt"/>
              <a:cs typeface="+mn-cs"/>
            </a:endParaRPr>
          </a:p>
          <a:p>
            <a:pPr marL="742950" lvl="1" indent="-285750" algn="just">
              <a:lnSpc>
                <a:spcPct val="90000"/>
              </a:lnSpc>
              <a:spcBef>
                <a:spcPct val="20000"/>
              </a:spcBef>
              <a:buClr>
                <a:schemeClr val="tx1"/>
              </a:buClr>
              <a:buSzPct val="75000"/>
              <a:buFontTx/>
              <a:buChar char="–"/>
              <a:defRPr/>
            </a:pPr>
            <a:r>
              <a:rPr lang="fr-FR" sz="1400" dirty="0"/>
              <a:t>Le poste de travail peut se décomposer en plusieurs fonctions</a:t>
            </a:r>
            <a:r>
              <a:rPr lang="fr-FR" sz="1400" kern="0" dirty="0">
                <a:latin typeface="+mn-lt"/>
                <a:cs typeface="+mn-cs"/>
              </a:rPr>
              <a:t>. </a:t>
            </a:r>
          </a:p>
        </p:txBody>
      </p:sp>
      <p:sp>
        <p:nvSpPr>
          <p:cNvPr id="48131" name="Rectangle 4"/>
          <p:cNvSpPr>
            <a:spLocks noGrp="1" noChangeArrowheads="1"/>
          </p:cNvSpPr>
          <p:nvPr>
            <p:ph type="title"/>
          </p:nvPr>
        </p:nvSpPr>
        <p:spPr>
          <a:prstGeom prst="rect">
            <a:avLst/>
          </a:prstGeom>
        </p:spPr>
        <p:txBody>
          <a:bodyPr anchor="ctr"/>
          <a:lstStyle/>
          <a:p>
            <a:pPr eaLnBrk="1" hangingPunct="1"/>
            <a:r>
              <a:rPr lang="fr-FR" sz="2800" smtClean="0">
                <a:solidFill>
                  <a:srgbClr val="3333CC"/>
                </a:solidFill>
              </a:rPr>
              <a:t>2. Le poste de travail / la fiche de poste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5163</TotalTime>
  <Words>7284</Words>
  <Application>Microsoft Office PowerPoint</Application>
  <PresentationFormat>On-screen Show (4:3)</PresentationFormat>
  <Paragraphs>1561</Paragraphs>
  <Slides>52</Slides>
  <Notes>52</Notes>
  <HiddenSlides>0</HiddenSlides>
  <MMClips>0</MMClips>
  <ScaleCrop>false</ScaleCrop>
  <HeadingPairs>
    <vt:vector size="6" baseType="variant">
      <vt:variant>
        <vt:lpstr>Polices utilisées</vt:lpstr>
      </vt:variant>
      <vt:variant>
        <vt:i4>5</vt:i4>
      </vt:variant>
      <vt:variant>
        <vt:lpstr>Modèle de conception</vt:lpstr>
      </vt:variant>
      <vt:variant>
        <vt:i4>3</vt:i4>
      </vt:variant>
      <vt:variant>
        <vt:lpstr>Titres des diapositives</vt:lpstr>
      </vt:variant>
      <vt:variant>
        <vt:i4>52</vt:i4>
      </vt:variant>
    </vt:vector>
  </HeadingPairs>
  <TitlesOfParts>
    <vt:vector size="60" baseType="lpstr">
      <vt:lpstr>Arial</vt:lpstr>
      <vt:lpstr>Wingdings</vt:lpstr>
      <vt:lpstr>Times New Roman</vt:lpstr>
      <vt:lpstr>Calibri</vt:lpstr>
      <vt:lpstr>Comic Sans MS</vt:lpstr>
      <vt:lpstr>Capsules</vt:lpstr>
      <vt:lpstr>Modèle par défaut</vt:lpstr>
      <vt:lpstr>Capsules</vt:lpstr>
      <vt:lpstr>Vade-mecum de la classification et de la reclassification</vt:lpstr>
      <vt:lpstr>POURQUOI CE GUIDE ?</vt:lpstr>
      <vt:lpstr>SOMMAIRE</vt:lpstr>
      <vt:lpstr>SOMMAIRE</vt:lpstr>
      <vt:lpstr>Les nouvelles classifications</vt:lpstr>
      <vt:lpstr>Diapositive 6</vt:lpstr>
      <vt:lpstr>1. Les grands principes des  nouvelles classifications</vt:lpstr>
      <vt:lpstr>2. Le poste de travail / la fiche de poste</vt:lpstr>
      <vt:lpstr>2. Le poste de travail / la fiche de poste</vt:lpstr>
      <vt:lpstr>2. Le poste de travail / la fiche de poste</vt:lpstr>
      <vt:lpstr>3. Le référentiel de fonctions</vt:lpstr>
      <vt:lpstr>3. Le référentiel de fonctions</vt:lpstr>
      <vt:lpstr>4. La détermination de la strate de rattachement </vt:lpstr>
      <vt:lpstr>4. La détermination de la strate de rattachement </vt:lpstr>
      <vt:lpstr>4. Détermination de la strate de rattachement / Exemples </vt:lpstr>
      <vt:lpstr>4. Détermination de la strate de rattachement / Exemples </vt:lpstr>
      <vt:lpstr>5. L’application des critères classant</vt:lpstr>
      <vt:lpstr>5. L’application des critères classant / Exemples</vt:lpstr>
      <vt:lpstr>Diapositive 19</vt:lpstr>
      <vt:lpstr>La Rémunération</vt:lpstr>
      <vt:lpstr>6. Les principes de calcul de la rémunération</vt:lpstr>
      <vt:lpstr>7. Rappel sur la valeur du point PSAEE</vt:lpstr>
      <vt:lpstr>8. La détermination du nombre de points liés au poste de travail</vt:lpstr>
      <vt:lpstr>8. La détermination du nombre de points liés au poste de travail / Exemple</vt:lpstr>
      <vt:lpstr>9. La valorisation de la plurifonctionnalité</vt:lpstr>
      <vt:lpstr>9. La valorisation de la plurifonctionnalité</vt:lpstr>
      <vt:lpstr>9. La valorisation de la plurifonctionnalité</vt:lpstr>
      <vt:lpstr>9. La valorisation de la plurifonctionnalité / Exemple sur le cas n°1</vt:lpstr>
      <vt:lpstr>9. La valorisation de la plurifonctionnalité / Exemple sur le cas n°2</vt:lpstr>
      <vt:lpstr>9. La valorisation de la plurifonctionnalité / Exemple sur le cas n°3</vt:lpstr>
      <vt:lpstr>9. La valorisation de la plurifonctionnalité / Exemple de non valorisation</vt:lpstr>
      <vt:lpstr>10. La prise en compte de l’ancienneté. </vt:lpstr>
      <vt:lpstr>11. La valorisation de la formation professionnelle</vt:lpstr>
      <vt:lpstr>12. La régularisation progressive de la rémunération</vt:lpstr>
      <vt:lpstr>13. La régularisation progressive de la rémunération / Exemple</vt:lpstr>
      <vt:lpstr>Diapositive 36</vt:lpstr>
      <vt:lpstr>Diapositive 37</vt:lpstr>
      <vt:lpstr>Annexe 1 Glossaire</vt:lpstr>
      <vt:lpstr>Annexe 1 Glossaire</vt:lpstr>
      <vt:lpstr>Annexe 2 Exemples de reclassification</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Annexe 4 Détermination de la catégorie professionnelle</vt:lpstr>
      <vt:lpstr>Annexe 5 Commission d’aide et de suivi </vt:lpstr>
    </vt:vector>
  </TitlesOfParts>
  <Company>FNOGEC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FNOGEC</dc:creator>
  <cp:lastModifiedBy>Nys</cp:lastModifiedBy>
  <cp:revision>517</cp:revision>
  <dcterms:created xsi:type="dcterms:W3CDTF">2010-04-12T08:00:29Z</dcterms:created>
  <dcterms:modified xsi:type="dcterms:W3CDTF">2010-10-09T07:21:29Z</dcterms:modified>
</cp:coreProperties>
</file>